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3" r:id="rId7"/>
    <p:sldId id="264" r:id="rId8"/>
    <p:sldId id="299" r:id="rId9"/>
    <p:sldId id="300" r:id="rId10"/>
    <p:sldId id="301" r:id="rId11"/>
    <p:sldId id="302" r:id="rId12"/>
    <p:sldId id="298" r:id="rId13"/>
    <p:sldId id="281" r:id="rId14"/>
    <p:sldId id="306" r:id="rId15"/>
    <p:sldId id="304" r:id="rId16"/>
    <p:sldId id="303" r:id="rId17"/>
    <p:sldId id="305" r:id="rId18"/>
    <p:sldId id="286" r:id="rId19"/>
    <p:sldId id="287" r:id="rId20"/>
    <p:sldId id="261" r:id="rId21"/>
    <p:sldId id="268" r:id="rId22"/>
    <p:sldId id="273" r:id="rId23"/>
    <p:sldId id="272" r:id="rId24"/>
    <p:sldId id="271" r:id="rId25"/>
    <p:sldId id="277" r:id="rId26"/>
    <p:sldId id="270" r:id="rId27"/>
    <p:sldId id="269" r:id="rId28"/>
    <p:sldId id="275" r:id="rId29"/>
    <p:sldId id="333" r:id="rId30"/>
    <p:sldId id="309" r:id="rId31"/>
    <p:sldId id="274" r:id="rId32"/>
    <p:sldId id="278" r:id="rId33"/>
    <p:sldId id="279" r:id="rId34"/>
    <p:sldId id="295" r:id="rId35"/>
    <p:sldId id="290" r:id="rId36"/>
    <p:sldId id="307" r:id="rId37"/>
    <p:sldId id="308" r:id="rId38"/>
    <p:sldId id="327" r:id="rId39"/>
    <p:sldId id="328" r:id="rId40"/>
    <p:sldId id="294" r:id="rId41"/>
    <p:sldId id="297" r:id="rId42"/>
    <p:sldId id="313" r:id="rId43"/>
    <p:sldId id="323" r:id="rId44"/>
    <p:sldId id="317" r:id="rId45"/>
    <p:sldId id="318" r:id="rId46"/>
    <p:sldId id="329" r:id="rId47"/>
    <p:sldId id="330" r:id="rId48"/>
    <p:sldId id="331" r:id="rId49"/>
    <p:sldId id="335" r:id="rId50"/>
    <p:sldId id="314" r:id="rId51"/>
    <p:sldId id="334" r:id="rId52"/>
    <p:sldId id="321" r:id="rId53"/>
    <p:sldId id="315" r:id="rId54"/>
    <p:sldId id="325" r:id="rId55"/>
    <p:sldId id="324" r:id="rId56"/>
    <p:sldId id="292" r:id="rId57"/>
    <p:sldId id="291" r:id="rId58"/>
    <p:sldId id="293" r:id="rId59"/>
    <p:sldId id="319" r:id="rId60"/>
    <p:sldId id="320" r:id="rId61"/>
    <p:sldId id="336" r:id="rId62"/>
    <p:sldId id="337" r:id="rId63"/>
    <p:sldId id="332" r:id="rId64"/>
    <p:sldId id="338" r:id="rId65"/>
    <p:sldId id="339" r:id="rId66"/>
    <p:sldId id="296" r:id="rId67"/>
    <p:sldId id="340" r:id="rId68"/>
    <p:sldId id="280" r:id="rId69"/>
    <p:sldId id="288" r:id="rId70"/>
    <p:sldId id="289"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84D1864-DD69-49A1-AE28-0C6650F99546}" type="datetimeFigureOut">
              <a:rPr lang="en-CA" smtClean="0"/>
              <a:pPr/>
              <a:t>29/09/2021</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A38ED78-61C7-4C79-9505-6DB093B72425}"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4D1864-DD69-49A1-AE28-0C6650F99546}" type="datetimeFigureOut">
              <a:rPr lang="en-CA" smtClean="0"/>
              <a:pPr/>
              <a:t>29/09/2021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A38ED78-61C7-4C79-9505-6DB093B72425}"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4D1864-DD69-49A1-AE28-0C6650F99546}" type="datetimeFigureOut">
              <a:rPr lang="en-CA" smtClean="0"/>
              <a:pPr/>
              <a:t>29/09/2021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A38ED78-61C7-4C79-9505-6DB093B72425}"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4D1864-DD69-49A1-AE28-0C6650F99546}" type="datetimeFigureOut">
              <a:rPr lang="en-CA" smtClean="0"/>
              <a:pPr/>
              <a:t>29/09/2021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A38ED78-61C7-4C79-9505-6DB093B72425}" type="slidenum">
              <a:rPr lang="en-CA" smtClean="0"/>
              <a:pPr/>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84D1864-DD69-49A1-AE28-0C6650F99546}" type="datetimeFigureOut">
              <a:rPr lang="en-CA" smtClean="0"/>
              <a:pPr/>
              <a:t>29/09/2021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3A38ED78-61C7-4C79-9505-6DB093B72425}"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4D1864-DD69-49A1-AE28-0C6650F99546}" type="datetimeFigureOut">
              <a:rPr lang="en-CA" smtClean="0"/>
              <a:pPr/>
              <a:t>29/09/2021</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3A38ED78-61C7-4C79-9505-6DB093B72425}" type="slidenum">
              <a:rPr lang="en-CA" smtClean="0"/>
              <a:pPr/>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4D1864-DD69-49A1-AE28-0C6650F99546}" type="datetimeFigureOut">
              <a:rPr lang="en-CA" smtClean="0"/>
              <a:pPr/>
              <a:t>29/09/2021</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3A38ED78-61C7-4C79-9505-6DB093B72425}"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84D1864-DD69-49A1-AE28-0C6650F99546}" type="datetimeFigureOut">
              <a:rPr lang="en-CA" smtClean="0"/>
              <a:pPr/>
              <a:t>29/09/2021</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3A38ED78-61C7-4C79-9505-6DB093B72425}" type="slidenum">
              <a:rPr lang="en-CA" smtClean="0"/>
              <a:pPr/>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4D1864-DD69-49A1-AE28-0C6650F99546}" type="datetimeFigureOut">
              <a:rPr lang="en-CA" smtClean="0"/>
              <a:pPr/>
              <a:t>29/09/2021</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3A38ED78-61C7-4C79-9505-6DB093B72425}"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84D1864-DD69-49A1-AE28-0C6650F99546}" type="datetimeFigureOut">
              <a:rPr lang="en-CA" smtClean="0"/>
              <a:pPr/>
              <a:t>29/09/2021</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3A38ED78-61C7-4C79-9505-6DB093B72425}"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84D1864-DD69-49A1-AE28-0C6650F99546}" type="datetimeFigureOut">
              <a:rPr lang="en-CA" smtClean="0"/>
              <a:pPr/>
              <a:t>29/09/2021</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A38ED78-61C7-4C79-9505-6DB093B72425}"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84D1864-DD69-49A1-AE28-0C6650F99546}" type="datetimeFigureOut">
              <a:rPr lang="en-CA" smtClean="0"/>
              <a:pPr/>
              <a:t>29/09/2021</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A38ED78-61C7-4C79-9505-6DB093B72425}"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b="1" dirty="0" smtClean="0">
                <a:solidFill>
                  <a:srgbClr val="006600"/>
                </a:solidFill>
              </a:rPr>
              <a:t>New Life for Community </a:t>
            </a:r>
            <a:br>
              <a:rPr lang="en-CA" b="1" dirty="0" smtClean="0">
                <a:solidFill>
                  <a:srgbClr val="006600"/>
                </a:solidFill>
              </a:rPr>
            </a:br>
            <a:r>
              <a:rPr lang="en-CA" b="1" dirty="0" smtClean="0">
                <a:solidFill>
                  <a:srgbClr val="006600"/>
                </a:solidFill>
              </a:rPr>
              <a:t> Urban Destitute Support project progress to date </a:t>
            </a:r>
            <a:endParaRPr lang="en-CA" b="1" dirty="0">
              <a:solidFill>
                <a:srgbClr val="006600"/>
              </a:solidFill>
            </a:endParaRPr>
          </a:p>
        </p:txBody>
      </p:sp>
      <p:sp>
        <p:nvSpPr>
          <p:cNvPr id="3" name="Subtitle 2"/>
          <p:cNvSpPr>
            <a:spLocks noGrp="1"/>
          </p:cNvSpPr>
          <p:nvPr>
            <p:ph type="subTitle" idx="1"/>
          </p:nvPr>
        </p:nvSpPr>
        <p:spPr/>
        <p:txBody>
          <a:bodyPr/>
          <a:lstStyle/>
          <a:p>
            <a:r>
              <a:rPr lang="en-CA" b="1" dirty="0" err="1" smtClean="0">
                <a:solidFill>
                  <a:srgbClr val="006600"/>
                </a:solidFill>
              </a:rPr>
              <a:t>Adama</a:t>
            </a:r>
            <a:r>
              <a:rPr lang="en-CA" b="1" dirty="0" smtClean="0">
                <a:solidFill>
                  <a:srgbClr val="006600"/>
                </a:solidFill>
              </a:rPr>
              <a:t>, Sept 24, 2021</a:t>
            </a:r>
            <a:endParaRPr lang="en-CA" b="1" dirty="0">
              <a:solidFill>
                <a:srgbClr val="006600"/>
              </a:solidFill>
            </a:endParaRPr>
          </a:p>
        </p:txBody>
      </p:sp>
    </p:spTree>
    <p:extLst>
      <p:ext uri="{BB962C8B-B14F-4D97-AF65-F5344CB8AC3E}">
        <p14:creationId xmlns:p14="http://schemas.microsoft.com/office/powerpoint/2010/main" xmlns="" val="420678277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5" y="2132856"/>
            <a:ext cx="7812856" cy="3993307"/>
          </a:xfrm>
        </p:spPr>
        <p:txBody>
          <a:bodyPr>
            <a:normAutofit fontScale="85000" lnSpcReduction="20000"/>
          </a:bodyPr>
          <a:lstStyle/>
          <a:p>
            <a:pPr marL="783771" lvl="1" indent="-326571" algn="just">
              <a:spcBef>
                <a:spcPts val="0"/>
              </a:spcBef>
              <a:buClrTx/>
              <a:buFont typeface="Arial"/>
              <a:buChar char="–"/>
              <a:defRPr sz="2800">
                <a:latin typeface="Arial"/>
                <a:ea typeface="Arial"/>
                <a:cs typeface="Arial"/>
                <a:sym typeface="Arial"/>
              </a:defRPr>
            </a:pPr>
            <a:r>
              <a:rPr lang="en-US" sz="2800" kern="0" dirty="0">
                <a:solidFill>
                  <a:srgbClr val="000000"/>
                </a:solidFill>
                <a:latin typeface="Arial"/>
                <a:cs typeface="Arial"/>
                <a:sym typeface="Arial"/>
              </a:rPr>
              <a:t>All </a:t>
            </a:r>
            <a:r>
              <a:rPr lang="en-US" sz="2800" kern="0" dirty="0" smtClean="0">
                <a:solidFill>
                  <a:srgbClr val="000000"/>
                </a:solidFill>
                <a:latin typeface="Arial"/>
                <a:cs typeface="Arial"/>
                <a:sym typeface="Arial"/>
              </a:rPr>
              <a:t>children received a </a:t>
            </a:r>
            <a:r>
              <a:rPr lang="en-US" sz="2800" kern="0" dirty="0">
                <a:solidFill>
                  <a:srgbClr val="000000"/>
                </a:solidFill>
                <a:latin typeface="Arial"/>
                <a:cs typeface="Arial"/>
                <a:sym typeface="Arial"/>
              </a:rPr>
              <a:t>psychosocial assessment as part of their intake process</a:t>
            </a:r>
          </a:p>
          <a:p>
            <a:pPr marL="783771" lvl="1" indent="-326571" algn="just">
              <a:spcBef>
                <a:spcPts val="0"/>
              </a:spcBef>
              <a:buClrTx/>
              <a:buFont typeface="Arial"/>
              <a:buChar char="–"/>
              <a:defRPr sz="2800">
                <a:latin typeface="Arial"/>
                <a:ea typeface="Arial"/>
                <a:cs typeface="Arial"/>
                <a:sym typeface="Arial"/>
              </a:defRPr>
            </a:pPr>
            <a:r>
              <a:rPr lang="en-US" sz="2800" kern="0" dirty="0">
                <a:solidFill>
                  <a:srgbClr val="000000"/>
                </a:solidFill>
                <a:latin typeface="Arial"/>
                <a:ea typeface="Arial"/>
                <a:cs typeface="Arial"/>
                <a:sym typeface="Arial"/>
              </a:rPr>
              <a:t>Based on the assessment and as per the counseling guideline </a:t>
            </a:r>
            <a:r>
              <a:rPr lang="en-US" sz="2800" kern="0" dirty="0" smtClean="0">
                <a:solidFill>
                  <a:srgbClr val="000000"/>
                </a:solidFill>
                <a:latin typeface="Arial"/>
                <a:ea typeface="Arial"/>
                <a:cs typeface="Arial"/>
                <a:sym typeface="Arial"/>
              </a:rPr>
              <a:t>provided </a:t>
            </a:r>
            <a:r>
              <a:rPr lang="en-US" sz="2800" kern="0" dirty="0">
                <a:solidFill>
                  <a:srgbClr val="000000"/>
                </a:solidFill>
                <a:latin typeface="Arial"/>
                <a:ea typeface="Arial"/>
                <a:cs typeface="Arial"/>
                <a:sym typeface="Arial"/>
              </a:rPr>
              <a:t>individual and group counseling and therapeutic services</a:t>
            </a:r>
          </a:p>
          <a:p>
            <a:pPr marL="783771" lvl="1" indent="-326571" algn="just">
              <a:spcBef>
                <a:spcPts val="0"/>
              </a:spcBef>
              <a:buClrTx/>
              <a:buFont typeface="Arial"/>
              <a:buChar char="–"/>
              <a:defRPr sz="2800">
                <a:latin typeface="Arial"/>
                <a:ea typeface="Arial"/>
                <a:cs typeface="Arial"/>
                <a:sym typeface="Arial"/>
              </a:defRPr>
            </a:pPr>
            <a:r>
              <a:rPr lang="en-US" sz="2800" kern="0" dirty="0" smtClean="0">
                <a:solidFill>
                  <a:srgbClr val="000000"/>
                </a:solidFill>
                <a:latin typeface="Arial"/>
                <a:ea typeface="Arial"/>
                <a:cs typeface="Arial"/>
                <a:sym typeface="Arial"/>
              </a:rPr>
              <a:t>Provided </a:t>
            </a:r>
            <a:r>
              <a:rPr lang="en-US" sz="2800" kern="0" dirty="0">
                <a:solidFill>
                  <a:srgbClr val="000000"/>
                </a:solidFill>
                <a:latin typeface="Arial"/>
                <a:ea typeface="Arial"/>
                <a:cs typeface="Arial"/>
                <a:sym typeface="Arial"/>
              </a:rPr>
              <a:t>life skill training as per the assessment guideline</a:t>
            </a:r>
          </a:p>
          <a:p>
            <a:pPr marL="783771" lvl="1" indent="-326571" algn="just">
              <a:spcBef>
                <a:spcPts val="0"/>
              </a:spcBef>
              <a:buClrTx/>
              <a:buFont typeface="Arial"/>
              <a:buChar char="–"/>
              <a:defRPr sz="2800">
                <a:latin typeface="Arial"/>
                <a:ea typeface="Arial"/>
                <a:cs typeface="Arial"/>
                <a:sym typeface="Arial"/>
              </a:defRPr>
            </a:pPr>
            <a:r>
              <a:rPr lang="en-US" sz="2800" kern="0" dirty="0" smtClean="0">
                <a:solidFill>
                  <a:srgbClr val="000000"/>
                </a:solidFill>
                <a:latin typeface="Arial"/>
                <a:ea typeface="Arial"/>
                <a:cs typeface="Arial"/>
                <a:sym typeface="Arial"/>
              </a:rPr>
              <a:t>Conducted </a:t>
            </a:r>
            <a:r>
              <a:rPr lang="en-US" sz="2800" kern="0" dirty="0">
                <a:solidFill>
                  <a:srgbClr val="000000"/>
                </a:solidFill>
                <a:latin typeface="Arial"/>
                <a:ea typeface="Arial"/>
                <a:cs typeface="Arial"/>
                <a:sym typeface="Arial"/>
              </a:rPr>
              <a:t>health </a:t>
            </a:r>
            <a:r>
              <a:rPr lang="en-US" sz="2800" kern="0" dirty="0" smtClean="0">
                <a:solidFill>
                  <a:srgbClr val="000000"/>
                </a:solidFill>
                <a:latin typeface="Arial"/>
                <a:ea typeface="Arial"/>
                <a:cs typeface="Arial"/>
                <a:sym typeface="Arial"/>
              </a:rPr>
              <a:t>education</a:t>
            </a:r>
            <a:endParaRPr lang="en-US" sz="2800" kern="0" dirty="0">
              <a:solidFill>
                <a:srgbClr val="000000"/>
              </a:solidFill>
              <a:latin typeface="Arial"/>
              <a:ea typeface="Arial"/>
              <a:cs typeface="Arial"/>
              <a:sym typeface="Arial"/>
            </a:endParaRPr>
          </a:p>
          <a:p>
            <a:pPr marL="783771" lvl="1" indent="-326571" algn="just">
              <a:spcBef>
                <a:spcPts val="0"/>
              </a:spcBef>
              <a:buClrTx/>
              <a:buFont typeface="Arial"/>
              <a:buChar char="–"/>
              <a:defRPr sz="2800">
                <a:latin typeface="Arial"/>
                <a:ea typeface="Arial"/>
                <a:cs typeface="Arial"/>
                <a:sym typeface="Arial"/>
              </a:defRPr>
            </a:pPr>
            <a:r>
              <a:rPr lang="en-US" sz="2800" kern="0" dirty="0">
                <a:solidFill>
                  <a:srgbClr val="000000"/>
                </a:solidFill>
                <a:latin typeface="Arial"/>
                <a:ea typeface="Arial"/>
                <a:cs typeface="Arial"/>
                <a:sym typeface="Arial"/>
              </a:rPr>
              <a:t>Arrange non-formal(focused on literacy and numeracy) and formal education </a:t>
            </a:r>
          </a:p>
          <a:p>
            <a:pPr marL="783771" lvl="1" indent="-326571" algn="just">
              <a:spcBef>
                <a:spcPts val="0"/>
              </a:spcBef>
              <a:buClrTx/>
              <a:buFont typeface="Arial"/>
              <a:buChar char="–"/>
              <a:defRPr sz="2800">
                <a:latin typeface="Arial"/>
                <a:ea typeface="Arial"/>
                <a:cs typeface="Arial"/>
                <a:sym typeface="Arial"/>
              </a:defRPr>
            </a:pPr>
            <a:r>
              <a:rPr lang="en-US" sz="2800" kern="0" dirty="0" smtClean="0">
                <a:solidFill>
                  <a:srgbClr val="000000"/>
                </a:solidFill>
                <a:latin typeface="Arial"/>
                <a:ea typeface="Arial"/>
                <a:cs typeface="Arial"/>
                <a:sym typeface="Arial"/>
              </a:rPr>
              <a:t>Arranged </a:t>
            </a:r>
            <a:r>
              <a:rPr lang="en-US" sz="2800" kern="0" dirty="0">
                <a:solidFill>
                  <a:srgbClr val="000000"/>
                </a:solidFill>
                <a:latin typeface="Arial"/>
                <a:ea typeface="Arial"/>
                <a:cs typeface="Arial"/>
                <a:sym typeface="Arial"/>
              </a:rPr>
              <a:t>and </a:t>
            </a:r>
            <a:r>
              <a:rPr lang="en-US" sz="2800" kern="0" dirty="0" smtClean="0">
                <a:solidFill>
                  <a:srgbClr val="000000"/>
                </a:solidFill>
                <a:latin typeface="Arial"/>
                <a:ea typeface="Arial"/>
                <a:cs typeface="Arial"/>
                <a:sym typeface="Arial"/>
              </a:rPr>
              <a:t>organized </a:t>
            </a:r>
            <a:r>
              <a:rPr lang="en-US" sz="2800" kern="0" dirty="0">
                <a:solidFill>
                  <a:srgbClr val="000000"/>
                </a:solidFill>
                <a:latin typeface="Arial"/>
                <a:ea typeface="Arial"/>
                <a:cs typeface="Arial"/>
                <a:sym typeface="Arial"/>
              </a:rPr>
              <a:t>play, sport, art &amp; cultural activities </a:t>
            </a:r>
          </a:p>
          <a:p>
            <a:endParaRPr lang="en-CA" dirty="0"/>
          </a:p>
        </p:txBody>
      </p:sp>
      <p:sp>
        <p:nvSpPr>
          <p:cNvPr id="3" name="Title 2"/>
          <p:cNvSpPr>
            <a:spLocks noGrp="1"/>
          </p:cNvSpPr>
          <p:nvPr>
            <p:ph type="title"/>
          </p:nvPr>
        </p:nvSpPr>
        <p:spPr/>
        <p:txBody>
          <a:bodyPr>
            <a:normAutofit/>
          </a:bodyPr>
          <a:lstStyle/>
          <a:p>
            <a:r>
              <a:rPr lang="en-US" dirty="0" smtClean="0">
                <a:solidFill>
                  <a:schemeClr val="tx1"/>
                </a:solidFill>
              </a:rPr>
              <a:t>Psychosocial support provided  </a:t>
            </a:r>
            <a:endParaRPr lang="en-CA" dirty="0">
              <a:solidFill>
                <a:schemeClr val="tx1"/>
              </a:solidFill>
            </a:endParaRPr>
          </a:p>
        </p:txBody>
      </p:sp>
    </p:spTree>
    <p:extLst>
      <p:ext uri="{BB962C8B-B14F-4D97-AF65-F5344CB8AC3E}">
        <p14:creationId xmlns:p14="http://schemas.microsoft.com/office/powerpoint/2010/main" xmlns="" val="4105320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2060848"/>
            <a:ext cx="8064895" cy="4065315"/>
          </a:xfrm>
        </p:spPr>
        <p:txBody>
          <a:bodyPr>
            <a:normAutofit fontScale="92500" lnSpcReduction="10000"/>
          </a:bodyPr>
          <a:lstStyle/>
          <a:p>
            <a:pPr marL="0" lvl="0" indent="0">
              <a:spcBef>
                <a:spcPts val="700"/>
              </a:spcBef>
              <a:buClrTx/>
              <a:buNone/>
            </a:pPr>
            <a:r>
              <a:rPr lang="en-US" sz="4000" kern="0" dirty="0">
                <a:solidFill>
                  <a:srgbClr val="000000"/>
                </a:solidFill>
                <a:latin typeface="Calibri"/>
                <a:cs typeface="Calibri"/>
                <a:sym typeface="Calibri"/>
              </a:rPr>
              <a:t>There are four possible long-term solutions: </a:t>
            </a:r>
          </a:p>
          <a:p>
            <a:pPr marL="783771" lvl="1" indent="-326571">
              <a:spcBef>
                <a:spcPts val="700"/>
              </a:spcBef>
              <a:buClrTx/>
              <a:buFont typeface="Arial"/>
              <a:buChar char="–"/>
            </a:pPr>
            <a:r>
              <a:rPr lang="en-US" sz="4000" kern="0" dirty="0">
                <a:solidFill>
                  <a:srgbClr val="000000"/>
                </a:solidFill>
                <a:latin typeface="Calibri"/>
                <a:cs typeface="Calibri"/>
                <a:sym typeface="Calibri"/>
              </a:rPr>
              <a:t>Family reunification </a:t>
            </a:r>
          </a:p>
          <a:p>
            <a:pPr marL="783771" lvl="1" indent="-326571">
              <a:spcBef>
                <a:spcPts val="700"/>
              </a:spcBef>
              <a:buClrTx/>
              <a:buFont typeface="Arial"/>
              <a:buChar char="–"/>
            </a:pPr>
            <a:r>
              <a:rPr lang="en-US" sz="4000" kern="0" dirty="0">
                <a:solidFill>
                  <a:srgbClr val="000000"/>
                </a:solidFill>
                <a:latin typeface="Calibri"/>
                <a:cs typeface="Calibri"/>
                <a:sym typeface="Calibri"/>
              </a:rPr>
              <a:t>Foster care </a:t>
            </a:r>
            <a:r>
              <a:rPr lang="en-US" sz="4000" kern="0" dirty="0" smtClean="0">
                <a:solidFill>
                  <a:srgbClr val="000000"/>
                </a:solidFill>
                <a:latin typeface="Calibri"/>
                <a:cs typeface="Calibri"/>
                <a:sym typeface="Calibri"/>
              </a:rPr>
              <a:t> </a:t>
            </a:r>
            <a:endParaRPr lang="en-US" sz="4000" kern="0" dirty="0">
              <a:solidFill>
                <a:srgbClr val="000000"/>
              </a:solidFill>
              <a:latin typeface="Calibri"/>
              <a:cs typeface="Calibri"/>
              <a:sym typeface="Calibri"/>
            </a:endParaRPr>
          </a:p>
          <a:p>
            <a:pPr marL="783771" lvl="1" indent="-326571">
              <a:spcBef>
                <a:spcPts val="700"/>
              </a:spcBef>
              <a:buClrTx/>
              <a:buFont typeface="Arial"/>
              <a:buChar char="–"/>
            </a:pPr>
            <a:r>
              <a:rPr lang="en-US" sz="4000" kern="0" dirty="0">
                <a:solidFill>
                  <a:srgbClr val="000000"/>
                </a:solidFill>
                <a:latin typeface="Calibri"/>
                <a:cs typeface="Calibri"/>
                <a:sym typeface="Calibri"/>
              </a:rPr>
              <a:t>Institutional care </a:t>
            </a:r>
            <a:endParaRPr lang="en-US" sz="4000" kern="0" dirty="0" smtClean="0">
              <a:solidFill>
                <a:srgbClr val="000000"/>
              </a:solidFill>
              <a:latin typeface="Calibri"/>
              <a:cs typeface="Calibri"/>
              <a:sym typeface="Calibri"/>
            </a:endParaRPr>
          </a:p>
          <a:p>
            <a:pPr marL="783771" lvl="1" indent="-326571">
              <a:spcBef>
                <a:spcPts val="700"/>
              </a:spcBef>
              <a:buClrTx/>
              <a:buFont typeface="Arial"/>
              <a:buChar char="–"/>
            </a:pPr>
            <a:r>
              <a:rPr lang="en-US" sz="4000" kern="0" dirty="0" smtClean="0">
                <a:solidFill>
                  <a:srgbClr val="000000"/>
                </a:solidFill>
                <a:latin typeface="Calibri"/>
                <a:cs typeface="Calibri"/>
                <a:sym typeface="Calibri"/>
              </a:rPr>
              <a:t>Employed by attending vocational training </a:t>
            </a:r>
            <a:endParaRPr lang="en-US" sz="4000" kern="0" dirty="0">
              <a:solidFill>
                <a:srgbClr val="000000"/>
              </a:solidFill>
              <a:latin typeface="Calibri"/>
              <a:cs typeface="Calibri"/>
              <a:sym typeface="Calibri"/>
            </a:endParaRPr>
          </a:p>
          <a:p>
            <a:endParaRPr lang="en-CA" dirty="0"/>
          </a:p>
        </p:txBody>
      </p:sp>
      <p:sp>
        <p:nvSpPr>
          <p:cNvPr id="3" name="Title 2"/>
          <p:cNvSpPr>
            <a:spLocks noGrp="1"/>
          </p:cNvSpPr>
          <p:nvPr>
            <p:ph type="title"/>
          </p:nvPr>
        </p:nvSpPr>
        <p:spPr/>
        <p:txBody>
          <a:bodyPr/>
          <a:lstStyle/>
          <a:p>
            <a:pPr lvl="0" hangingPunct="0">
              <a:spcBef>
                <a:spcPts val="0"/>
              </a:spcBef>
              <a:defRPr sz="3600" b="1">
                <a:solidFill>
                  <a:srgbClr val="17375E"/>
                </a:solidFill>
                <a:latin typeface="Arial"/>
                <a:ea typeface="Arial"/>
                <a:cs typeface="Arial"/>
                <a:sym typeface="Arial"/>
              </a:defRPr>
            </a:pPr>
            <a:r>
              <a:rPr lang="en-US" sz="3600" b="1" kern="0" dirty="0">
                <a:solidFill>
                  <a:srgbClr val="17375E"/>
                </a:solidFill>
                <a:latin typeface="Arial"/>
                <a:cs typeface="Arial"/>
                <a:sym typeface="Arial"/>
              </a:rPr>
              <a:t>Exit </a:t>
            </a:r>
            <a:r>
              <a:rPr lang="en-US" sz="3600" b="1" kern="0" dirty="0" smtClean="0">
                <a:solidFill>
                  <a:srgbClr val="17375E"/>
                </a:solidFill>
                <a:latin typeface="Arial"/>
                <a:cs typeface="Arial"/>
                <a:sym typeface="Arial"/>
              </a:rPr>
              <a:t>Strategy</a:t>
            </a:r>
            <a:endParaRPr lang="en-CA" dirty="0"/>
          </a:p>
        </p:txBody>
      </p:sp>
    </p:spTree>
    <p:extLst>
      <p:ext uri="{BB962C8B-B14F-4D97-AF65-F5344CB8AC3E}">
        <p14:creationId xmlns:p14="http://schemas.microsoft.com/office/powerpoint/2010/main" xmlns="" val="1755243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37148346"/>
              </p:ext>
            </p:extLst>
          </p:nvPr>
        </p:nvGraphicFramePr>
        <p:xfrm>
          <a:off x="539552" y="2420890"/>
          <a:ext cx="7920880" cy="3298235"/>
        </p:xfrm>
        <a:graphic>
          <a:graphicData uri="http://schemas.openxmlformats.org/drawingml/2006/table">
            <a:tbl>
              <a:tblPr firstRow="1" bandRow="1">
                <a:tableStyleId>{5C22544A-7EE6-4342-B048-85BDC9FD1C3A}</a:tableStyleId>
              </a:tblPr>
              <a:tblGrid>
                <a:gridCol w="891884"/>
                <a:gridCol w="5579901"/>
                <a:gridCol w="1449095"/>
              </a:tblGrid>
              <a:tr h="495055">
                <a:tc>
                  <a:txBody>
                    <a:bodyPr/>
                    <a:lstStyle/>
                    <a:p>
                      <a:r>
                        <a:rPr lang="en-US" sz="2400" dirty="0" err="1" smtClean="0">
                          <a:solidFill>
                            <a:schemeClr val="tx1"/>
                          </a:solidFill>
                        </a:rPr>
                        <a:t>S.No</a:t>
                      </a:r>
                      <a:endParaRPr lang="en-CA" sz="2400" dirty="0">
                        <a:solidFill>
                          <a:schemeClr val="tx1"/>
                        </a:solidFill>
                      </a:endParaRPr>
                    </a:p>
                  </a:txBody>
                  <a:tcPr/>
                </a:tc>
                <a:tc>
                  <a:txBody>
                    <a:bodyPr/>
                    <a:lstStyle/>
                    <a:p>
                      <a:r>
                        <a:rPr lang="en-US" sz="2400" dirty="0" smtClean="0">
                          <a:solidFill>
                            <a:schemeClr val="tx1"/>
                          </a:solidFill>
                        </a:rPr>
                        <a:t>Types of exit </a:t>
                      </a:r>
                      <a:endParaRPr lang="en-CA" sz="2400" dirty="0">
                        <a:solidFill>
                          <a:schemeClr val="tx1"/>
                        </a:solidFill>
                      </a:endParaRPr>
                    </a:p>
                  </a:txBody>
                  <a:tcPr/>
                </a:tc>
                <a:tc>
                  <a:txBody>
                    <a:bodyPr/>
                    <a:lstStyle/>
                    <a:p>
                      <a:r>
                        <a:rPr lang="en-CA" sz="2400" dirty="0" smtClean="0">
                          <a:solidFill>
                            <a:schemeClr val="tx1"/>
                          </a:solidFill>
                        </a:rPr>
                        <a:t>Number</a:t>
                      </a:r>
                      <a:endParaRPr lang="en-CA" sz="2400" dirty="0">
                        <a:solidFill>
                          <a:schemeClr val="tx1"/>
                        </a:solidFill>
                      </a:endParaRPr>
                    </a:p>
                  </a:txBody>
                  <a:tcPr/>
                </a:tc>
              </a:tr>
              <a:tr h="495055">
                <a:tc>
                  <a:txBody>
                    <a:bodyPr/>
                    <a:lstStyle/>
                    <a:p>
                      <a:r>
                        <a:rPr lang="en-US" sz="2400" dirty="0" smtClean="0"/>
                        <a:t>1</a:t>
                      </a:r>
                      <a:endParaRPr lang="en-CA" sz="2400" dirty="0"/>
                    </a:p>
                  </a:txBody>
                  <a:tcPr/>
                </a:tc>
                <a:tc>
                  <a:txBody>
                    <a:bodyPr/>
                    <a:lstStyle/>
                    <a:p>
                      <a:r>
                        <a:rPr lang="en-US" sz="2400" dirty="0" smtClean="0"/>
                        <a:t>Family</a:t>
                      </a:r>
                      <a:r>
                        <a:rPr lang="en-US" sz="2400" baseline="0" dirty="0" smtClean="0"/>
                        <a:t> Reunification </a:t>
                      </a:r>
                      <a:endParaRPr lang="en-CA" sz="2400" dirty="0"/>
                    </a:p>
                  </a:txBody>
                  <a:tcPr/>
                </a:tc>
                <a:tc>
                  <a:txBody>
                    <a:bodyPr/>
                    <a:lstStyle/>
                    <a:p>
                      <a:pPr algn="ctr"/>
                      <a:r>
                        <a:rPr lang="en-US" sz="2400" dirty="0" smtClean="0"/>
                        <a:t>9</a:t>
                      </a:r>
                      <a:endParaRPr lang="en-CA" sz="2400" dirty="0"/>
                    </a:p>
                  </a:txBody>
                  <a:tcPr/>
                </a:tc>
              </a:tr>
              <a:tr h="495055">
                <a:tc>
                  <a:txBody>
                    <a:bodyPr/>
                    <a:lstStyle/>
                    <a:p>
                      <a:r>
                        <a:rPr lang="en-US" sz="2400" dirty="0" smtClean="0"/>
                        <a:t>2</a:t>
                      </a:r>
                      <a:endParaRPr lang="en-CA" sz="2400" dirty="0"/>
                    </a:p>
                  </a:txBody>
                  <a:tcPr/>
                </a:tc>
                <a:tc>
                  <a:txBody>
                    <a:bodyPr/>
                    <a:lstStyle/>
                    <a:p>
                      <a:r>
                        <a:rPr lang="en-US" sz="2400" dirty="0" smtClean="0"/>
                        <a:t>Employed by attending vocational training </a:t>
                      </a:r>
                      <a:endParaRPr lang="en-CA" sz="2400" dirty="0"/>
                    </a:p>
                  </a:txBody>
                  <a:tcPr/>
                </a:tc>
                <a:tc>
                  <a:txBody>
                    <a:bodyPr/>
                    <a:lstStyle/>
                    <a:p>
                      <a:pPr algn="ctr"/>
                      <a:r>
                        <a:rPr lang="en-US" sz="2400" dirty="0" smtClean="0"/>
                        <a:t>27</a:t>
                      </a:r>
                      <a:endParaRPr lang="en-CA" sz="2400" dirty="0"/>
                    </a:p>
                  </a:txBody>
                  <a:tcPr/>
                </a:tc>
              </a:tr>
              <a:tr h="495055">
                <a:tc>
                  <a:txBody>
                    <a:bodyPr/>
                    <a:lstStyle/>
                    <a:p>
                      <a:r>
                        <a:rPr lang="en-US" sz="2400" dirty="0" smtClean="0"/>
                        <a:t>3</a:t>
                      </a:r>
                      <a:endParaRPr lang="en-CA" sz="2400" dirty="0"/>
                    </a:p>
                  </a:txBody>
                  <a:tcPr/>
                </a:tc>
                <a:tc>
                  <a:txBody>
                    <a:bodyPr/>
                    <a:lstStyle/>
                    <a:p>
                      <a:r>
                        <a:rPr lang="en-US" sz="2400" dirty="0" smtClean="0"/>
                        <a:t>Children</a:t>
                      </a:r>
                      <a:r>
                        <a:rPr lang="en-US" sz="2400" baseline="0" dirty="0" smtClean="0"/>
                        <a:t> rejoined education </a:t>
                      </a:r>
                      <a:endParaRPr lang="en-CA" sz="2400" dirty="0"/>
                    </a:p>
                  </a:txBody>
                  <a:tcPr/>
                </a:tc>
                <a:tc>
                  <a:txBody>
                    <a:bodyPr/>
                    <a:lstStyle/>
                    <a:p>
                      <a:pPr algn="ctr"/>
                      <a:r>
                        <a:rPr lang="en-US" sz="2400" dirty="0" smtClean="0"/>
                        <a:t>8</a:t>
                      </a:r>
                      <a:endParaRPr lang="en-CA" sz="2400" dirty="0"/>
                    </a:p>
                  </a:txBody>
                  <a:tcPr/>
                </a:tc>
              </a:tr>
              <a:tr h="495055">
                <a:tc>
                  <a:txBody>
                    <a:bodyPr/>
                    <a:lstStyle/>
                    <a:p>
                      <a:r>
                        <a:rPr lang="en-US" sz="2400" dirty="0" smtClean="0"/>
                        <a:t>4</a:t>
                      </a:r>
                      <a:endParaRPr lang="en-CA" sz="2400" dirty="0"/>
                    </a:p>
                  </a:txBody>
                  <a:tcPr/>
                </a:tc>
                <a:tc>
                  <a:txBody>
                    <a:bodyPr/>
                    <a:lstStyle/>
                    <a:p>
                      <a:r>
                        <a:rPr lang="en-US" sz="2400" dirty="0" smtClean="0"/>
                        <a:t>Works on </a:t>
                      </a:r>
                      <a:r>
                        <a:rPr lang="en-US" sz="2400" smtClean="0"/>
                        <a:t>taxi  </a:t>
                      </a:r>
                      <a:endParaRPr lang="en-CA" sz="2400" dirty="0"/>
                    </a:p>
                  </a:txBody>
                  <a:tcPr/>
                </a:tc>
                <a:tc>
                  <a:txBody>
                    <a:bodyPr/>
                    <a:lstStyle/>
                    <a:p>
                      <a:pPr algn="ctr"/>
                      <a:r>
                        <a:rPr lang="en-US" sz="2400" dirty="0" smtClean="0"/>
                        <a:t>6</a:t>
                      </a:r>
                      <a:endParaRPr lang="en-CA" sz="2400" dirty="0"/>
                    </a:p>
                  </a:txBody>
                  <a:tcPr/>
                </a:tc>
              </a:tr>
              <a:tr h="495055">
                <a:tc>
                  <a:txBody>
                    <a:bodyPr/>
                    <a:lstStyle/>
                    <a:p>
                      <a:endParaRPr lang="en-CA" dirty="0"/>
                    </a:p>
                  </a:txBody>
                  <a:tcPr/>
                </a:tc>
                <a:tc>
                  <a:txBody>
                    <a:bodyPr/>
                    <a:lstStyle/>
                    <a:p>
                      <a:r>
                        <a:rPr lang="en-US" sz="2400" dirty="0" smtClean="0"/>
                        <a:t>Total </a:t>
                      </a:r>
                      <a:endParaRPr lang="en-CA" sz="2400" dirty="0"/>
                    </a:p>
                  </a:txBody>
                  <a:tcPr/>
                </a:tc>
                <a:tc>
                  <a:txBody>
                    <a:bodyPr/>
                    <a:lstStyle/>
                    <a:p>
                      <a:pPr algn="ctr"/>
                      <a:r>
                        <a:rPr lang="en-US" sz="2400" dirty="0" smtClean="0"/>
                        <a:t>50</a:t>
                      </a:r>
                      <a:endParaRPr lang="en-CA" sz="2400" dirty="0"/>
                    </a:p>
                  </a:txBody>
                  <a:tcPr/>
                </a:tc>
              </a:tr>
            </a:tbl>
          </a:graphicData>
        </a:graphic>
      </p:graphicFrame>
      <p:sp>
        <p:nvSpPr>
          <p:cNvPr id="3" name="Title 2"/>
          <p:cNvSpPr>
            <a:spLocks noGrp="1"/>
          </p:cNvSpPr>
          <p:nvPr>
            <p:ph type="title"/>
          </p:nvPr>
        </p:nvSpPr>
        <p:spPr/>
        <p:txBody>
          <a:bodyPr/>
          <a:lstStyle/>
          <a:p>
            <a:r>
              <a:rPr lang="en-US" b="1" dirty="0" smtClean="0">
                <a:solidFill>
                  <a:schemeClr val="tx1"/>
                </a:solidFill>
              </a:rPr>
              <a:t>Exit strategy</a:t>
            </a:r>
            <a:endParaRPr lang="en-CA" b="1" dirty="0">
              <a:solidFill>
                <a:schemeClr val="tx1"/>
              </a:solidFill>
            </a:endParaRPr>
          </a:p>
        </p:txBody>
      </p:sp>
    </p:spTree>
    <p:extLst>
      <p:ext uri="{BB962C8B-B14F-4D97-AF65-F5344CB8AC3E}">
        <p14:creationId xmlns:p14="http://schemas.microsoft.com/office/powerpoint/2010/main" xmlns="" val="1702436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Few Pictures which indicate previous accomplishment  </a:t>
            </a:r>
            <a:endParaRPr lang="en-CA" dirty="0"/>
          </a:p>
        </p:txBody>
      </p:sp>
    </p:spTree>
    <p:extLst>
      <p:ext uri="{BB962C8B-B14F-4D97-AF65-F5344CB8AC3E}">
        <p14:creationId xmlns:p14="http://schemas.microsoft.com/office/powerpoint/2010/main" xmlns="" val="16505289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EMECHIS\Desktop\NL\file 2013\4S9A4754.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1043608" y="1700808"/>
            <a:ext cx="7416824" cy="44253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lstStyle/>
          <a:p>
            <a:r>
              <a:rPr lang="en-US" dirty="0" smtClean="0"/>
              <a:t>Shaved their hair </a:t>
            </a:r>
            <a:endParaRPr lang="en-CA" dirty="0"/>
          </a:p>
        </p:txBody>
      </p:sp>
    </p:spTree>
    <p:extLst>
      <p:ext uri="{BB962C8B-B14F-4D97-AF65-F5344CB8AC3E}">
        <p14:creationId xmlns:p14="http://schemas.microsoft.com/office/powerpoint/2010/main" xmlns="" val="4160045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a:off x="1668331" y="1481138"/>
            <a:ext cx="5807338" cy="4525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The Children in dining room</a:t>
            </a:r>
            <a:endParaRPr lang="en-CA" dirty="0"/>
          </a:p>
        </p:txBody>
      </p:sp>
    </p:spTree>
    <p:extLst>
      <p:ext uri="{BB962C8B-B14F-4D97-AF65-F5344CB8AC3E}">
        <p14:creationId xmlns:p14="http://schemas.microsoft.com/office/powerpoint/2010/main" xmlns="" val="3937487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MECHIS\Desktop\NL\file 2013\4S9A4734.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a:off x="1177528" y="1481138"/>
            <a:ext cx="6788943" cy="452596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normAutofit fontScale="90000"/>
          </a:bodyPr>
          <a:lstStyle/>
          <a:p>
            <a:r>
              <a:rPr lang="en-US" dirty="0" smtClean="0"/>
              <a:t>When they were entered in the rehabilitation center  </a:t>
            </a:r>
            <a:endParaRPr lang="en-CA" dirty="0"/>
          </a:p>
        </p:txBody>
      </p:sp>
    </p:spTree>
    <p:extLst>
      <p:ext uri="{BB962C8B-B14F-4D97-AF65-F5344CB8AC3E}">
        <p14:creationId xmlns:p14="http://schemas.microsoft.com/office/powerpoint/2010/main" xmlns="" val="2167989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a:off x="1582824" y="1567334"/>
            <a:ext cx="5978352" cy="4525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le 2"/>
          <p:cNvSpPr>
            <a:spLocks noGrp="1"/>
          </p:cNvSpPr>
          <p:nvPr>
            <p:ph type="title"/>
          </p:nvPr>
        </p:nvSpPr>
        <p:spPr>
          <a:xfrm>
            <a:off x="395536" y="332656"/>
            <a:ext cx="8229600" cy="1252728"/>
          </a:xfrm>
        </p:spPr>
        <p:txBody>
          <a:bodyPr/>
          <a:lstStyle/>
          <a:p>
            <a:r>
              <a:rPr lang="en-US" dirty="0" smtClean="0"/>
              <a:t>Physical exercise </a:t>
            </a:r>
            <a:endParaRPr lang="en-CA" dirty="0"/>
          </a:p>
        </p:txBody>
      </p:sp>
    </p:spTree>
    <p:extLst>
      <p:ext uri="{BB962C8B-B14F-4D97-AF65-F5344CB8AC3E}">
        <p14:creationId xmlns:p14="http://schemas.microsoft.com/office/powerpoint/2010/main" xmlns="" val="1153154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 \new program\photo - Copy\4S9A4473.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395535" y="1340768"/>
            <a:ext cx="8318973" cy="52565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67544" y="116632"/>
            <a:ext cx="8229600" cy="1143000"/>
          </a:xfrm>
        </p:spPr>
        <p:txBody>
          <a:bodyPr>
            <a:normAutofit fontScale="90000"/>
          </a:bodyPr>
          <a:lstStyle/>
          <a:p>
            <a:r>
              <a:rPr lang="en-CA" dirty="0" smtClean="0"/>
              <a:t>Street Children addressed in First round</a:t>
            </a:r>
            <a:endParaRPr lang="en-CA" dirty="0"/>
          </a:p>
        </p:txBody>
      </p:sp>
    </p:spTree>
    <p:extLst>
      <p:ext uri="{BB962C8B-B14F-4D97-AF65-F5344CB8AC3E}">
        <p14:creationId xmlns:p14="http://schemas.microsoft.com/office/powerpoint/2010/main" xmlns="" val="8399426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a:off x="2310188" y="1482307"/>
            <a:ext cx="4523624" cy="4523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07504" y="274638"/>
            <a:ext cx="9036496" cy="1143000"/>
          </a:xfrm>
        </p:spPr>
        <p:txBody>
          <a:bodyPr>
            <a:normAutofit fontScale="90000"/>
          </a:bodyPr>
          <a:lstStyle/>
          <a:p>
            <a:r>
              <a:rPr lang="en-CA" sz="3200" b="1" dirty="0" smtClean="0">
                <a:solidFill>
                  <a:srgbClr val="006600"/>
                </a:solidFill>
              </a:rPr>
              <a:t>Part of the street children who attended training and employed in </a:t>
            </a:r>
            <a:r>
              <a:rPr lang="en-CA" sz="3200" b="1" dirty="0" err="1" smtClean="0">
                <a:solidFill>
                  <a:srgbClr val="006600"/>
                </a:solidFill>
              </a:rPr>
              <a:t>Bekas</a:t>
            </a:r>
            <a:r>
              <a:rPr lang="en-CA" sz="3200" b="1" dirty="0" smtClean="0">
                <a:solidFill>
                  <a:srgbClr val="006600"/>
                </a:solidFill>
              </a:rPr>
              <a:t> Chemicals factory</a:t>
            </a:r>
            <a:endParaRPr lang="en-CA" sz="3200" b="1" dirty="0">
              <a:solidFill>
                <a:srgbClr val="006600"/>
              </a:solidFill>
            </a:endParaRPr>
          </a:p>
        </p:txBody>
      </p:sp>
    </p:spTree>
    <p:extLst>
      <p:ext uri="{BB962C8B-B14F-4D97-AF65-F5344CB8AC3E}">
        <p14:creationId xmlns:p14="http://schemas.microsoft.com/office/powerpoint/2010/main" xmlns="" val="375701391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0848"/>
            <a:ext cx="8280919" cy="4248472"/>
          </a:xfrm>
        </p:spPr>
        <p:txBody>
          <a:bodyPr>
            <a:normAutofit fontScale="92500" lnSpcReduction="10000"/>
          </a:bodyPr>
          <a:lstStyle/>
          <a:p>
            <a:r>
              <a:rPr lang="en-CA" dirty="0" smtClean="0"/>
              <a:t>Background of New Life for Community </a:t>
            </a:r>
          </a:p>
          <a:p>
            <a:r>
              <a:rPr lang="en-CA" dirty="0" smtClean="0"/>
              <a:t>To date accomplishment </a:t>
            </a:r>
          </a:p>
          <a:p>
            <a:r>
              <a:rPr lang="en-CA" dirty="0" smtClean="0"/>
              <a:t>Profile of Urban Destitute Support project </a:t>
            </a:r>
          </a:p>
          <a:p>
            <a:r>
              <a:rPr lang="en-CA" dirty="0" smtClean="0"/>
              <a:t>Project Objective </a:t>
            </a:r>
          </a:p>
          <a:p>
            <a:r>
              <a:rPr lang="en-CA" dirty="0" smtClean="0"/>
              <a:t>Beneficiary category </a:t>
            </a:r>
          </a:p>
          <a:p>
            <a:r>
              <a:rPr lang="en-CA" dirty="0" smtClean="0"/>
              <a:t>Scope of the Services </a:t>
            </a:r>
          </a:p>
          <a:p>
            <a:r>
              <a:rPr lang="en-CA" dirty="0" smtClean="0"/>
              <a:t>Strategies </a:t>
            </a:r>
          </a:p>
          <a:p>
            <a:r>
              <a:rPr lang="en-CA" dirty="0" smtClean="0"/>
              <a:t>Expected </a:t>
            </a:r>
            <a:r>
              <a:rPr lang="en-CA" dirty="0"/>
              <a:t>outcome </a:t>
            </a:r>
            <a:endParaRPr lang="en-CA" dirty="0" smtClean="0"/>
          </a:p>
          <a:p>
            <a:r>
              <a:rPr lang="en-CA" dirty="0" smtClean="0"/>
              <a:t>Key performance indicators </a:t>
            </a:r>
          </a:p>
          <a:p>
            <a:r>
              <a:rPr lang="en-CA" dirty="0" smtClean="0"/>
              <a:t>Conclusion</a:t>
            </a:r>
          </a:p>
        </p:txBody>
      </p:sp>
      <p:sp>
        <p:nvSpPr>
          <p:cNvPr id="2" name="Title 1"/>
          <p:cNvSpPr>
            <a:spLocks noGrp="1"/>
          </p:cNvSpPr>
          <p:nvPr>
            <p:ph type="title"/>
          </p:nvPr>
        </p:nvSpPr>
        <p:spPr/>
        <p:txBody>
          <a:bodyPr>
            <a:normAutofit/>
          </a:bodyPr>
          <a:lstStyle/>
          <a:p>
            <a:r>
              <a:rPr lang="en-CA" sz="4000" b="1" dirty="0">
                <a:solidFill>
                  <a:srgbClr val="006600"/>
                </a:solidFill>
              </a:rPr>
              <a:t>Presentation out line </a:t>
            </a:r>
          </a:p>
        </p:txBody>
      </p:sp>
    </p:spTree>
    <p:extLst>
      <p:ext uri="{BB962C8B-B14F-4D97-AF65-F5344CB8AC3E}">
        <p14:creationId xmlns:p14="http://schemas.microsoft.com/office/powerpoint/2010/main" xmlns="" val="217363478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CA" sz="2800" dirty="0" smtClean="0"/>
              <a:t>Donor World Bank through </a:t>
            </a:r>
            <a:r>
              <a:rPr lang="en-CA" sz="2800" dirty="0" err="1" smtClean="0"/>
              <a:t>MoLSA</a:t>
            </a:r>
            <a:endParaRPr lang="en-CA" sz="2800" dirty="0" smtClean="0"/>
          </a:p>
          <a:p>
            <a:r>
              <a:rPr lang="en-CA" sz="2800" dirty="0" smtClean="0"/>
              <a:t>Project target Street Children</a:t>
            </a:r>
            <a:r>
              <a:rPr lang="en-CA" sz="2800" dirty="0"/>
              <a:t> </a:t>
            </a:r>
            <a:r>
              <a:rPr lang="en-CA" sz="2800" dirty="0" smtClean="0"/>
              <a:t>and  Adults</a:t>
            </a:r>
          </a:p>
          <a:p>
            <a:r>
              <a:rPr lang="en-CA" sz="2800" dirty="0" smtClean="0"/>
              <a:t>The newly enrolled beneficiaries 235</a:t>
            </a:r>
          </a:p>
          <a:p>
            <a:pPr lvl="1"/>
            <a:r>
              <a:rPr lang="en-US" sz="2800" dirty="0" smtClean="0"/>
              <a:t>160 youth and Adults age between 19-59</a:t>
            </a:r>
          </a:p>
          <a:p>
            <a:pPr lvl="1"/>
            <a:r>
              <a:rPr lang="en-US" sz="2800" dirty="0" smtClean="0"/>
              <a:t>75 Children age 14-18 </a:t>
            </a:r>
            <a:endParaRPr lang="en-CA" sz="2800" dirty="0" smtClean="0"/>
          </a:p>
          <a:p>
            <a:r>
              <a:rPr lang="en-CA" sz="2800" dirty="0" smtClean="0"/>
              <a:t>Project duration 1 year and six months </a:t>
            </a:r>
          </a:p>
          <a:p>
            <a:r>
              <a:rPr lang="en-CA" sz="2800" dirty="0" smtClean="0"/>
              <a:t>Target area </a:t>
            </a:r>
            <a:r>
              <a:rPr lang="en-CA" sz="2800" dirty="0" err="1" smtClean="0"/>
              <a:t>Adama</a:t>
            </a:r>
            <a:r>
              <a:rPr lang="en-CA" sz="2800" dirty="0" smtClean="0"/>
              <a:t> town </a:t>
            </a:r>
            <a:endParaRPr lang="en-CA" sz="2800" dirty="0"/>
          </a:p>
        </p:txBody>
      </p:sp>
      <p:sp>
        <p:nvSpPr>
          <p:cNvPr id="2" name="Title 1"/>
          <p:cNvSpPr>
            <a:spLocks noGrp="1"/>
          </p:cNvSpPr>
          <p:nvPr>
            <p:ph type="title"/>
          </p:nvPr>
        </p:nvSpPr>
        <p:spPr/>
        <p:txBody>
          <a:bodyPr>
            <a:normAutofit/>
          </a:bodyPr>
          <a:lstStyle/>
          <a:p>
            <a:r>
              <a:rPr lang="en-CA" sz="4000" b="1" dirty="0">
                <a:solidFill>
                  <a:srgbClr val="006600"/>
                </a:solidFill>
              </a:rPr>
              <a:t>Urban Destitute Support Project </a:t>
            </a:r>
          </a:p>
        </p:txBody>
      </p:sp>
    </p:spTree>
    <p:extLst>
      <p:ext uri="{BB962C8B-B14F-4D97-AF65-F5344CB8AC3E}">
        <p14:creationId xmlns:p14="http://schemas.microsoft.com/office/powerpoint/2010/main" xmlns="" val="250656536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objective of the Urban Destitute Support (UDS) sub-component is to improve the economic, educational and social reintegration of the homeless through providing basic social and livelihood services. </a:t>
            </a:r>
            <a:endParaRPr lang="en-CA" dirty="0"/>
          </a:p>
        </p:txBody>
      </p:sp>
      <p:sp>
        <p:nvSpPr>
          <p:cNvPr id="2" name="Title 1"/>
          <p:cNvSpPr>
            <a:spLocks noGrp="1"/>
          </p:cNvSpPr>
          <p:nvPr>
            <p:ph type="title"/>
          </p:nvPr>
        </p:nvSpPr>
        <p:spPr/>
        <p:txBody>
          <a:bodyPr>
            <a:normAutofit/>
          </a:bodyPr>
          <a:lstStyle/>
          <a:p>
            <a:r>
              <a:rPr lang="en-CA" sz="4000" b="1" dirty="0">
                <a:solidFill>
                  <a:srgbClr val="006600"/>
                </a:solidFill>
              </a:rPr>
              <a:t>Objective of the Project </a:t>
            </a:r>
          </a:p>
        </p:txBody>
      </p:sp>
    </p:spTree>
    <p:extLst>
      <p:ext uri="{BB962C8B-B14F-4D97-AF65-F5344CB8AC3E}">
        <p14:creationId xmlns:p14="http://schemas.microsoft.com/office/powerpoint/2010/main" xmlns="" val="212967963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R="64008" lvl="0" algn="just">
              <a:spcBef>
                <a:spcPts val="400"/>
              </a:spcBef>
              <a:buClr>
                <a:srgbClr val="2DA2BF"/>
              </a:buClr>
              <a:buSzPct val="68000"/>
              <a:buFont typeface="Wingdings" panose="05000000000000000000" pitchFamily="2" charset="2"/>
              <a:buChar char="q"/>
            </a:pPr>
            <a:r>
              <a:rPr lang="en-US" sz="2800" dirty="0">
                <a:solidFill>
                  <a:srgbClr val="464646"/>
                </a:solidFill>
                <a:latin typeface="Lucida Sans Unicode"/>
              </a:rPr>
              <a:t>Homeless adults are defined as men or women aged 18-59 and with no children with them in the street. </a:t>
            </a:r>
          </a:p>
          <a:p>
            <a:pPr marR="64008" lvl="0" algn="just">
              <a:spcBef>
                <a:spcPts val="400"/>
              </a:spcBef>
              <a:buClr>
                <a:srgbClr val="2DA2BF"/>
              </a:buClr>
              <a:buSzPct val="68000"/>
              <a:buFont typeface="Wingdings" panose="05000000000000000000" pitchFamily="2" charset="2"/>
              <a:buChar char="q"/>
            </a:pPr>
            <a:r>
              <a:rPr lang="en-US" sz="2800" dirty="0" smtClean="0">
                <a:solidFill>
                  <a:srgbClr val="464646"/>
                </a:solidFill>
                <a:latin typeface="Lucida Sans Unicode"/>
              </a:rPr>
              <a:t>Homeless children 14-18  </a:t>
            </a:r>
          </a:p>
          <a:p>
            <a:pPr marR="64008" lvl="0" algn="just">
              <a:spcBef>
                <a:spcPts val="400"/>
              </a:spcBef>
              <a:buClr>
                <a:srgbClr val="2DA2BF"/>
              </a:buClr>
              <a:buSzPct val="68000"/>
              <a:buFont typeface="Wingdings" panose="05000000000000000000" pitchFamily="2" charset="2"/>
              <a:buChar char="q"/>
            </a:pPr>
            <a:r>
              <a:rPr lang="en-US" sz="2800" dirty="0" smtClean="0">
                <a:solidFill>
                  <a:srgbClr val="464646"/>
                </a:solidFill>
                <a:latin typeface="Lucida Sans Unicode"/>
              </a:rPr>
              <a:t>If </a:t>
            </a:r>
            <a:r>
              <a:rPr lang="en-US" sz="2800" dirty="0">
                <a:solidFill>
                  <a:srgbClr val="464646"/>
                </a:solidFill>
                <a:latin typeface="Lucida Sans Unicode"/>
              </a:rPr>
              <a:t>they have children or are over 59 years old, they will be covered under a different category.  </a:t>
            </a:r>
            <a:endParaRPr lang="en-US" sz="2800" dirty="0" smtClean="0">
              <a:solidFill>
                <a:srgbClr val="464646"/>
              </a:solidFill>
              <a:latin typeface="Lucida Sans Unicode"/>
            </a:endParaRPr>
          </a:p>
          <a:p>
            <a:pPr marR="64008" lvl="0" algn="just">
              <a:spcBef>
                <a:spcPts val="400"/>
              </a:spcBef>
              <a:buClr>
                <a:srgbClr val="2DA2BF"/>
              </a:buClr>
              <a:buSzPct val="68000"/>
              <a:buFont typeface="Wingdings" panose="05000000000000000000" pitchFamily="2" charset="2"/>
              <a:buChar char="q"/>
            </a:pPr>
            <a:r>
              <a:rPr lang="en-US" sz="2800" dirty="0" smtClean="0">
                <a:solidFill>
                  <a:srgbClr val="464646"/>
                </a:solidFill>
                <a:latin typeface="Lucida Sans Unicode"/>
              </a:rPr>
              <a:t>It </a:t>
            </a:r>
            <a:r>
              <a:rPr lang="en-US" sz="2800" dirty="0">
                <a:solidFill>
                  <a:srgbClr val="464646"/>
                </a:solidFill>
                <a:latin typeface="Lucida Sans Unicode"/>
              </a:rPr>
              <a:t>can be expected that many of these homeless adults have a mental or physical disability.</a:t>
            </a:r>
          </a:p>
          <a:p>
            <a:pPr algn="just"/>
            <a:endParaRPr lang="en-CA" dirty="0"/>
          </a:p>
        </p:txBody>
      </p:sp>
      <p:sp>
        <p:nvSpPr>
          <p:cNvPr id="2" name="Title 1"/>
          <p:cNvSpPr>
            <a:spLocks noGrp="1"/>
          </p:cNvSpPr>
          <p:nvPr>
            <p:ph type="title"/>
          </p:nvPr>
        </p:nvSpPr>
        <p:spPr/>
        <p:txBody>
          <a:bodyPr>
            <a:normAutofit/>
          </a:bodyPr>
          <a:lstStyle/>
          <a:p>
            <a:r>
              <a:rPr lang="en-CA" sz="4000" b="1" dirty="0">
                <a:solidFill>
                  <a:srgbClr val="006600"/>
                </a:solidFill>
              </a:rPr>
              <a:t>Beneficiary Category </a:t>
            </a:r>
          </a:p>
        </p:txBody>
      </p:sp>
    </p:spTree>
    <p:extLst>
      <p:ext uri="{BB962C8B-B14F-4D97-AF65-F5344CB8AC3E}">
        <p14:creationId xmlns:p14="http://schemas.microsoft.com/office/powerpoint/2010/main" xmlns="" val="395835410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Temporary shelter, with sleeping facilities</a:t>
            </a:r>
          </a:p>
          <a:p>
            <a:r>
              <a:rPr lang="en-US" dirty="0" smtClean="0"/>
              <a:t>Temporary </a:t>
            </a:r>
            <a:r>
              <a:rPr lang="en-US" dirty="0"/>
              <a:t>home services such as lockers, meals, etc.</a:t>
            </a:r>
          </a:p>
          <a:p>
            <a:r>
              <a:rPr lang="en-US" dirty="0" smtClean="0"/>
              <a:t>Health </a:t>
            </a:r>
            <a:r>
              <a:rPr lang="en-US" dirty="0"/>
              <a:t>and hygiene services (showers, toilets, basic health care, etc.) </a:t>
            </a:r>
          </a:p>
          <a:p>
            <a:r>
              <a:rPr lang="en-US" dirty="0"/>
              <a:t>Specialized health care and support for physical and mental disability</a:t>
            </a:r>
          </a:p>
          <a:p>
            <a:r>
              <a:rPr lang="en-US" dirty="0" smtClean="0"/>
              <a:t>Cash </a:t>
            </a:r>
            <a:r>
              <a:rPr lang="en-US" dirty="0"/>
              <a:t>transfers and/or as start-up capital for income generating activities </a:t>
            </a:r>
          </a:p>
          <a:p>
            <a:endParaRPr lang="en-CA" dirty="0"/>
          </a:p>
        </p:txBody>
      </p:sp>
      <p:sp>
        <p:nvSpPr>
          <p:cNvPr id="2" name="Title 1"/>
          <p:cNvSpPr>
            <a:spLocks noGrp="1"/>
          </p:cNvSpPr>
          <p:nvPr>
            <p:ph type="title"/>
          </p:nvPr>
        </p:nvSpPr>
        <p:spPr/>
        <p:txBody>
          <a:bodyPr>
            <a:normAutofit/>
          </a:bodyPr>
          <a:lstStyle/>
          <a:p>
            <a:r>
              <a:rPr lang="en-CA" sz="4000" b="1" dirty="0">
                <a:solidFill>
                  <a:srgbClr val="006600"/>
                </a:solidFill>
              </a:rPr>
              <a:t>Scope of Services to be provided</a:t>
            </a:r>
          </a:p>
        </p:txBody>
      </p:sp>
    </p:spTree>
    <p:extLst>
      <p:ext uri="{BB962C8B-B14F-4D97-AF65-F5344CB8AC3E}">
        <p14:creationId xmlns:p14="http://schemas.microsoft.com/office/powerpoint/2010/main" xmlns="" val="359196743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675466"/>
            <a:ext cx="7992887" cy="3777870"/>
          </a:xfrm>
        </p:spPr>
        <p:txBody>
          <a:bodyPr>
            <a:normAutofit fontScale="85000" lnSpcReduction="20000"/>
          </a:bodyPr>
          <a:lstStyle/>
          <a:p>
            <a:r>
              <a:rPr lang="en-US" dirty="0"/>
              <a:t>Educational and training services, including literacy, life skills training and vocational training, </a:t>
            </a:r>
          </a:p>
          <a:p>
            <a:r>
              <a:rPr lang="en-US" dirty="0"/>
              <a:t>Counseling services/ social and psychological support </a:t>
            </a:r>
          </a:p>
          <a:p>
            <a:r>
              <a:rPr lang="en-US" dirty="0"/>
              <a:t>Employment services (including employment counseling, technical assistance, start-up capital, and follow-up</a:t>
            </a:r>
            <a:r>
              <a:rPr lang="en-US" dirty="0" smtClean="0"/>
              <a:t>)</a:t>
            </a:r>
          </a:p>
          <a:p>
            <a:r>
              <a:rPr lang="en-US" dirty="0"/>
              <a:t>This may include direct service provision as well as referral to other institution’s services. </a:t>
            </a:r>
            <a:endParaRPr lang="en-US" dirty="0" smtClean="0"/>
          </a:p>
          <a:p>
            <a:r>
              <a:rPr lang="en-US" dirty="0" smtClean="0"/>
              <a:t>However</a:t>
            </a:r>
            <a:r>
              <a:rPr lang="en-US" dirty="0"/>
              <a:t>, preference will be given to service providers able to offer a combination of services that address a comprehensive set of needs</a:t>
            </a:r>
          </a:p>
          <a:p>
            <a:endParaRPr lang="en-US" dirty="0"/>
          </a:p>
          <a:p>
            <a:endParaRPr lang="en-US" dirty="0"/>
          </a:p>
          <a:p>
            <a:endParaRPr lang="en-CA" dirty="0"/>
          </a:p>
        </p:txBody>
      </p:sp>
      <p:sp>
        <p:nvSpPr>
          <p:cNvPr id="2" name="Title 1"/>
          <p:cNvSpPr>
            <a:spLocks noGrp="1"/>
          </p:cNvSpPr>
          <p:nvPr>
            <p:ph type="title"/>
          </p:nvPr>
        </p:nvSpPr>
        <p:spPr/>
        <p:txBody>
          <a:bodyPr>
            <a:normAutofit/>
          </a:bodyPr>
          <a:lstStyle/>
          <a:p>
            <a:r>
              <a:rPr lang="en-CA" sz="4000" b="1" dirty="0">
                <a:solidFill>
                  <a:srgbClr val="006600"/>
                </a:solidFill>
              </a:rPr>
              <a:t>Services</a:t>
            </a:r>
          </a:p>
        </p:txBody>
      </p:sp>
    </p:spTree>
    <p:extLst>
      <p:ext uri="{BB962C8B-B14F-4D97-AF65-F5344CB8AC3E}">
        <p14:creationId xmlns:p14="http://schemas.microsoft.com/office/powerpoint/2010/main" xmlns="" val="338140204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7" y="2132856"/>
            <a:ext cx="8496944" cy="3993307"/>
          </a:xfrm>
        </p:spPr>
        <p:txBody>
          <a:bodyPr>
            <a:normAutofit fontScale="92500" lnSpcReduction="10000"/>
          </a:bodyPr>
          <a:lstStyle/>
          <a:p>
            <a:pPr marL="228600" lvl="0" indent="-228600">
              <a:lnSpc>
                <a:spcPct val="90000"/>
              </a:lnSpc>
              <a:spcBef>
                <a:spcPts val="1000"/>
              </a:spcBef>
            </a:pPr>
            <a:r>
              <a:rPr lang="en-US" sz="3600" dirty="0">
                <a:solidFill>
                  <a:prstClr val="black"/>
                </a:solidFill>
              </a:rPr>
              <a:t>In subsequent contacts side by side holding discussion with the target homeless people, different kinds of services like:</a:t>
            </a:r>
          </a:p>
          <a:p>
            <a:pPr marL="685800" lvl="1" indent="-228600">
              <a:lnSpc>
                <a:spcPct val="90000"/>
              </a:lnSpc>
              <a:spcBef>
                <a:spcPts val="500"/>
              </a:spcBef>
              <a:buFont typeface="Wingdings" panose="05000000000000000000" pitchFamily="2" charset="2"/>
              <a:buChar char="Ø"/>
            </a:pPr>
            <a:r>
              <a:rPr lang="en-US" sz="3200" dirty="0">
                <a:solidFill>
                  <a:prstClr val="black"/>
                </a:solidFill>
              </a:rPr>
              <a:t> health education, </a:t>
            </a:r>
          </a:p>
          <a:p>
            <a:pPr marL="685800" lvl="1" indent="-228600">
              <a:lnSpc>
                <a:spcPct val="90000"/>
              </a:lnSpc>
              <a:spcBef>
                <a:spcPts val="500"/>
              </a:spcBef>
              <a:buFont typeface="Wingdings" panose="05000000000000000000" pitchFamily="2" charset="2"/>
              <a:buChar char="Ø"/>
            </a:pPr>
            <a:r>
              <a:rPr lang="en-US" sz="3200" dirty="0">
                <a:solidFill>
                  <a:prstClr val="black"/>
                </a:solidFill>
              </a:rPr>
              <a:t>counseling and group guidance services,</a:t>
            </a:r>
          </a:p>
          <a:p>
            <a:pPr marL="685800" lvl="1" indent="-228600">
              <a:lnSpc>
                <a:spcPct val="90000"/>
              </a:lnSpc>
              <a:spcBef>
                <a:spcPts val="500"/>
              </a:spcBef>
              <a:buFont typeface="Wingdings" panose="05000000000000000000" pitchFamily="2" charset="2"/>
              <a:buChar char="Ø"/>
            </a:pPr>
            <a:r>
              <a:rPr lang="en-US" sz="3200" dirty="0">
                <a:solidFill>
                  <a:prstClr val="black"/>
                </a:solidFill>
              </a:rPr>
              <a:t> life skill training and </a:t>
            </a:r>
          </a:p>
          <a:p>
            <a:pPr marL="685800" lvl="1" indent="-228600">
              <a:lnSpc>
                <a:spcPct val="90000"/>
              </a:lnSpc>
              <a:spcBef>
                <a:spcPts val="500"/>
              </a:spcBef>
              <a:buFont typeface="Wingdings" panose="05000000000000000000" pitchFamily="2" charset="2"/>
              <a:buChar char="Ø"/>
            </a:pPr>
            <a:r>
              <a:rPr lang="en-US" sz="3200" dirty="0">
                <a:solidFill>
                  <a:prstClr val="black"/>
                </a:solidFill>
              </a:rPr>
              <a:t>other handouts (as long as the budget allows) will be provided</a:t>
            </a:r>
            <a:r>
              <a:rPr lang="en-US" sz="3200" dirty="0" smtClean="0">
                <a:solidFill>
                  <a:prstClr val="black"/>
                </a:solidFill>
              </a:rPr>
              <a:t>.</a:t>
            </a:r>
            <a:endParaRPr lang="en-US" sz="3200" dirty="0">
              <a:solidFill>
                <a:prstClr val="black"/>
              </a:solidFill>
            </a:endParaRPr>
          </a:p>
        </p:txBody>
      </p:sp>
      <p:sp>
        <p:nvSpPr>
          <p:cNvPr id="2" name="Title 1"/>
          <p:cNvSpPr>
            <a:spLocks noGrp="1"/>
          </p:cNvSpPr>
          <p:nvPr>
            <p:ph type="title"/>
          </p:nvPr>
        </p:nvSpPr>
        <p:spPr/>
        <p:txBody>
          <a:bodyPr>
            <a:normAutofit/>
          </a:bodyPr>
          <a:lstStyle/>
          <a:p>
            <a:r>
              <a:rPr lang="en-CA" sz="4000" b="1" dirty="0">
                <a:solidFill>
                  <a:srgbClr val="006600"/>
                </a:solidFill>
              </a:rPr>
              <a:t>Services</a:t>
            </a:r>
          </a:p>
        </p:txBody>
      </p:sp>
    </p:spTree>
    <p:extLst>
      <p:ext uri="{BB962C8B-B14F-4D97-AF65-F5344CB8AC3E}">
        <p14:creationId xmlns:p14="http://schemas.microsoft.com/office/powerpoint/2010/main" xmlns="" val="248418621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0"/>
            <a:ext cx="8640960" cy="4709120"/>
          </a:xfrm>
        </p:spPr>
        <p:txBody>
          <a:bodyPr>
            <a:noAutofit/>
          </a:bodyPr>
          <a:lstStyle/>
          <a:p>
            <a:r>
              <a:rPr lang="en-US" sz="2600" dirty="0"/>
              <a:t>The service </a:t>
            </a:r>
            <a:r>
              <a:rPr lang="en-US" sz="2600" dirty="0" smtClean="0"/>
              <a:t>provided is </a:t>
            </a:r>
            <a:r>
              <a:rPr lang="en-US" sz="2600" dirty="0"/>
              <a:t>‘individualistic’ and ‘pluralistic’ approaches in providing psycho-social support, specialized health services, education and training, employment services and counseling services. </a:t>
            </a:r>
          </a:p>
          <a:p>
            <a:r>
              <a:rPr lang="en-US" sz="2600" dirty="0"/>
              <a:t>Individualistic approach in this context implies that services will be rendered for every single client independently as per his or her needs (</a:t>
            </a:r>
            <a:r>
              <a:rPr lang="en-US" sz="2600" dirty="0" smtClean="0"/>
              <a:t>c/management</a:t>
            </a:r>
            <a:r>
              <a:rPr lang="en-US" sz="2600" dirty="0"/>
              <a:t>). </a:t>
            </a:r>
          </a:p>
          <a:p>
            <a:r>
              <a:rPr lang="en-US" sz="2600" dirty="0"/>
              <a:t>The pluralistic approach, on the other hand, is the way of providing a given set of services to groups of clients depending on their needs and groups based on certain characteristics (e.g. age, sex). </a:t>
            </a:r>
          </a:p>
        </p:txBody>
      </p:sp>
      <p:sp>
        <p:nvSpPr>
          <p:cNvPr id="2" name="Title 1"/>
          <p:cNvSpPr>
            <a:spLocks noGrp="1"/>
          </p:cNvSpPr>
          <p:nvPr>
            <p:ph type="title"/>
          </p:nvPr>
        </p:nvSpPr>
        <p:spPr/>
        <p:txBody>
          <a:bodyPr>
            <a:normAutofit/>
          </a:bodyPr>
          <a:lstStyle/>
          <a:p>
            <a:r>
              <a:rPr lang="en-CA" sz="4000" b="1" dirty="0">
                <a:solidFill>
                  <a:srgbClr val="006600"/>
                </a:solidFill>
              </a:rPr>
              <a:t>Strategies </a:t>
            </a:r>
          </a:p>
        </p:txBody>
      </p:sp>
    </p:spTree>
    <p:extLst>
      <p:ext uri="{BB962C8B-B14F-4D97-AF65-F5344CB8AC3E}">
        <p14:creationId xmlns:p14="http://schemas.microsoft.com/office/powerpoint/2010/main" xmlns="" val="65461873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424936" cy="5112568"/>
          </a:xfrm>
        </p:spPr>
        <p:txBody>
          <a:bodyPr>
            <a:normAutofit fontScale="92500" lnSpcReduction="10000"/>
          </a:bodyPr>
          <a:lstStyle/>
          <a:p>
            <a:r>
              <a:rPr lang="en-US" dirty="0"/>
              <a:t>The project life span is a total of 18 Months. Duration of stay in temporary shelters could range from 3 months to 6 months for physical, social and psychological rehabilitation. </a:t>
            </a:r>
            <a:endParaRPr lang="en-US" dirty="0" smtClean="0"/>
          </a:p>
          <a:p>
            <a:r>
              <a:rPr lang="en-US" dirty="0" smtClean="0"/>
              <a:t>Rehabilitation </a:t>
            </a:r>
            <a:r>
              <a:rPr lang="en-US" dirty="0"/>
              <a:t>will be followed by a 12-month project supported social, economic or educational reintegration into the society. </a:t>
            </a:r>
          </a:p>
          <a:p>
            <a:r>
              <a:rPr lang="en-US" dirty="0"/>
              <a:t>The service will be regularly monitored by </a:t>
            </a:r>
            <a:r>
              <a:rPr lang="en-US" dirty="0" err="1"/>
              <a:t>MoLSA</a:t>
            </a:r>
            <a:r>
              <a:rPr lang="en-US" dirty="0"/>
              <a:t>/</a:t>
            </a:r>
            <a:r>
              <a:rPr lang="en-US" dirty="0" err="1"/>
              <a:t>BoLSA</a:t>
            </a:r>
            <a:r>
              <a:rPr lang="en-US" dirty="0"/>
              <a:t> in collaboration with city administrations. </a:t>
            </a:r>
            <a:endParaRPr lang="en-US" dirty="0" smtClean="0"/>
          </a:p>
          <a:p>
            <a:r>
              <a:rPr lang="en-US" dirty="0" smtClean="0"/>
              <a:t>Additionally</a:t>
            </a:r>
            <a:r>
              <a:rPr lang="en-US" dirty="0"/>
              <a:t>, a performance evaluation will be carried out at the end of 9 months to monitor whether services are being provided as per the specified norms and standards. </a:t>
            </a:r>
            <a:r>
              <a:rPr lang="en-US" dirty="0" smtClean="0"/>
              <a:t> </a:t>
            </a:r>
            <a:endParaRPr lang="en-US" dirty="0"/>
          </a:p>
          <a:p>
            <a:endParaRPr lang="en-CA" dirty="0"/>
          </a:p>
        </p:txBody>
      </p:sp>
      <p:sp>
        <p:nvSpPr>
          <p:cNvPr id="2" name="Title 1"/>
          <p:cNvSpPr>
            <a:spLocks noGrp="1"/>
          </p:cNvSpPr>
          <p:nvPr>
            <p:ph type="title"/>
          </p:nvPr>
        </p:nvSpPr>
        <p:spPr/>
        <p:txBody>
          <a:bodyPr>
            <a:normAutofit/>
          </a:bodyPr>
          <a:lstStyle/>
          <a:p>
            <a:r>
              <a:rPr lang="en-CA" sz="4000" b="1" dirty="0">
                <a:solidFill>
                  <a:srgbClr val="006600"/>
                </a:solidFill>
              </a:rPr>
              <a:t>Implementation life Span </a:t>
            </a:r>
          </a:p>
        </p:txBody>
      </p:sp>
    </p:spTree>
    <p:extLst>
      <p:ext uri="{BB962C8B-B14F-4D97-AF65-F5344CB8AC3E}">
        <p14:creationId xmlns:p14="http://schemas.microsoft.com/office/powerpoint/2010/main" xmlns="" val="48142443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276872"/>
            <a:ext cx="7408333" cy="3450696"/>
          </a:xfrm>
        </p:spPr>
        <p:txBody>
          <a:bodyPr>
            <a:normAutofit fontScale="85000" lnSpcReduction="10000"/>
          </a:bodyPr>
          <a:lstStyle/>
          <a:p>
            <a:r>
              <a:rPr lang="en-US" dirty="0" smtClean="0"/>
              <a:t>Renting and preparation of Rehabilitation center </a:t>
            </a:r>
          </a:p>
          <a:p>
            <a:r>
              <a:rPr lang="en-US" dirty="0" smtClean="0"/>
              <a:t>Conducted </a:t>
            </a:r>
            <a:r>
              <a:rPr lang="en-US" dirty="0"/>
              <a:t>First and Subsequent Contacts with potential target people</a:t>
            </a:r>
          </a:p>
          <a:p>
            <a:r>
              <a:rPr lang="en-US" dirty="0"/>
              <a:t>The first contact </a:t>
            </a:r>
            <a:r>
              <a:rPr lang="en-US" dirty="0" smtClean="0"/>
              <a:t> took </a:t>
            </a:r>
            <a:r>
              <a:rPr lang="en-US" dirty="0"/>
              <a:t>place in the areas/sites where these target homeless people are living and spending the night</a:t>
            </a:r>
          </a:p>
          <a:p>
            <a:r>
              <a:rPr lang="en-US" dirty="0"/>
              <a:t>The message </a:t>
            </a:r>
            <a:r>
              <a:rPr lang="en-US" dirty="0" smtClean="0"/>
              <a:t>being </a:t>
            </a:r>
            <a:r>
              <a:rPr lang="en-US" dirty="0"/>
              <a:t>delivered or communicated to the homeless people during the first contact </a:t>
            </a:r>
            <a:r>
              <a:rPr lang="en-US" dirty="0" smtClean="0"/>
              <a:t>was </a:t>
            </a:r>
            <a:r>
              <a:rPr lang="en-US" dirty="0"/>
              <a:t>short and </a:t>
            </a:r>
            <a:r>
              <a:rPr lang="en-US" dirty="0" smtClean="0"/>
              <a:t>precise to identify their willingness</a:t>
            </a:r>
          </a:p>
          <a:p>
            <a:endParaRPr lang="en-CA" dirty="0"/>
          </a:p>
        </p:txBody>
      </p:sp>
      <p:sp>
        <p:nvSpPr>
          <p:cNvPr id="2" name="Title 1"/>
          <p:cNvSpPr>
            <a:spLocks noGrp="1"/>
          </p:cNvSpPr>
          <p:nvPr>
            <p:ph type="title"/>
          </p:nvPr>
        </p:nvSpPr>
        <p:spPr/>
        <p:txBody>
          <a:bodyPr>
            <a:normAutofit/>
          </a:bodyPr>
          <a:lstStyle/>
          <a:p>
            <a:r>
              <a:rPr lang="en-CA" sz="4000" b="1" dirty="0">
                <a:solidFill>
                  <a:srgbClr val="006600"/>
                </a:solidFill>
              </a:rPr>
              <a:t>Activities accomplished to date</a:t>
            </a:r>
          </a:p>
        </p:txBody>
      </p:sp>
    </p:spTree>
    <p:extLst>
      <p:ext uri="{BB962C8B-B14F-4D97-AF65-F5344CB8AC3E}">
        <p14:creationId xmlns:p14="http://schemas.microsoft.com/office/powerpoint/2010/main" xmlns="" val="306600258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420888"/>
            <a:ext cx="8640959" cy="3888432"/>
          </a:xfrm>
        </p:spPr>
        <p:txBody>
          <a:bodyPr/>
          <a:lstStyle/>
          <a:p>
            <a:endParaRPr lang="en-CA" dirty="0"/>
          </a:p>
        </p:txBody>
      </p:sp>
      <p:sp>
        <p:nvSpPr>
          <p:cNvPr id="3" name="Title 2"/>
          <p:cNvSpPr>
            <a:spLocks noGrp="1"/>
          </p:cNvSpPr>
          <p:nvPr>
            <p:ph type="title"/>
          </p:nvPr>
        </p:nvSpPr>
        <p:spPr/>
        <p:txBody>
          <a:bodyPr/>
          <a:lstStyle/>
          <a:p>
            <a:r>
              <a:rPr lang="en-CA" dirty="0" smtClean="0"/>
              <a:t>Rehabilitation Center </a:t>
            </a:r>
            <a:endParaRPr lang="en-CA" dirty="0"/>
          </a:p>
        </p:txBody>
      </p:sp>
      <p:sp>
        <p:nvSpPr>
          <p:cNvPr id="4" name="Rectangle 3"/>
          <p:cNvSpPr/>
          <p:nvPr/>
        </p:nvSpPr>
        <p:spPr>
          <a:xfrm>
            <a:off x="251520" y="2483590"/>
            <a:ext cx="4392488"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4671183" y="2483590"/>
            <a:ext cx="4392488"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2483590"/>
            <a:ext cx="4392488" cy="3816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1184" y="2483591"/>
            <a:ext cx="4392488" cy="3816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0645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060848"/>
            <a:ext cx="8568951" cy="4464496"/>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New Life for Community (NLC) is a local Non–governmental organization initiated by individuals of good will with the support of five volunteers. </a:t>
            </a:r>
          </a:p>
          <a:p>
            <a:r>
              <a:rPr lang="en-US" dirty="0" smtClean="0">
                <a:latin typeface="Times New Roman" panose="02020603050405020304" pitchFamily="18" charset="0"/>
                <a:cs typeface="Times New Roman" panose="02020603050405020304" pitchFamily="18" charset="0"/>
              </a:rPr>
              <a:t>It was established in 2004 and registered under charity and societies Agency in 2005  at federal level in Ethiopia.</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NLC encourages and supports people to improve their personal, social and economic wellbeing.</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NLC works closely with the communities and the local government structures. </a:t>
            </a:r>
          </a:p>
          <a:p>
            <a:r>
              <a:rPr lang="en-US" dirty="0" smtClean="0">
                <a:latin typeface="Times New Roman" panose="02020603050405020304" pitchFamily="18" charset="0"/>
                <a:cs typeface="Times New Roman" panose="02020603050405020304" pitchFamily="18" charset="0"/>
              </a:rPr>
              <a:t>Currently</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NLC encompasses two administrative zones these are; east </a:t>
            </a:r>
            <a:r>
              <a:rPr lang="en-US" dirty="0" err="1" smtClean="0">
                <a:latin typeface="Times New Roman" panose="02020603050405020304" pitchFamily="18" charset="0"/>
                <a:cs typeface="Times New Roman" panose="02020603050405020304" pitchFamily="18" charset="0"/>
              </a:rPr>
              <a:t>shoa</a:t>
            </a:r>
            <a:r>
              <a:rPr lang="en-US" dirty="0" smtClean="0">
                <a:latin typeface="Times New Roman" panose="02020603050405020304" pitchFamily="18" charset="0"/>
                <a:cs typeface="Times New Roman" panose="02020603050405020304" pitchFamily="18" charset="0"/>
              </a:rPr>
              <a:t> zone-</a:t>
            </a:r>
            <a:r>
              <a:rPr lang="en-US" dirty="0" err="1" smtClean="0">
                <a:latin typeface="Times New Roman" panose="02020603050405020304" pitchFamily="18" charset="0"/>
                <a:cs typeface="Times New Roman" panose="02020603050405020304" pitchFamily="18" charset="0"/>
              </a:rPr>
              <a:t>Adama</a:t>
            </a:r>
            <a:r>
              <a:rPr lang="en-US" dirty="0" smtClean="0">
                <a:latin typeface="Times New Roman" panose="02020603050405020304" pitchFamily="18" charset="0"/>
                <a:cs typeface="Times New Roman" panose="02020603050405020304" pitchFamily="18" charset="0"/>
              </a:rPr>
              <a:t> City and </a:t>
            </a:r>
            <a:r>
              <a:rPr lang="en-US" dirty="0" err="1" smtClean="0">
                <a:latin typeface="Times New Roman" panose="02020603050405020304" pitchFamily="18" charset="0"/>
                <a:cs typeface="Times New Roman" panose="02020603050405020304" pitchFamily="18" charset="0"/>
              </a:rPr>
              <a:t>Jimma</a:t>
            </a:r>
            <a:r>
              <a:rPr lang="en-US" dirty="0" smtClean="0">
                <a:latin typeface="Times New Roman" panose="02020603050405020304" pitchFamily="18" charset="0"/>
                <a:cs typeface="Times New Roman" panose="02020603050405020304" pitchFamily="18" charset="0"/>
              </a:rPr>
              <a:t> zone-</a:t>
            </a:r>
            <a:r>
              <a:rPr lang="en-US" dirty="0" err="1" smtClean="0">
                <a:latin typeface="Times New Roman" panose="02020603050405020304" pitchFamily="18" charset="0"/>
                <a:cs typeface="Times New Roman" panose="02020603050405020304" pitchFamily="18" charset="0"/>
              </a:rPr>
              <a:t>Jimma</a:t>
            </a:r>
            <a:r>
              <a:rPr lang="en-US" dirty="0" smtClean="0">
                <a:latin typeface="Times New Roman" panose="02020603050405020304" pitchFamily="18" charset="0"/>
                <a:cs typeface="Times New Roman" panose="02020603050405020304" pitchFamily="18" charset="0"/>
              </a:rPr>
              <a:t> town and </a:t>
            </a:r>
            <a:r>
              <a:rPr lang="en-US" dirty="0" err="1" smtClean="0">
                <a:latin typeface="Times New Roman" panose="02020603050405020304" pitchFamily="18" charset="0"/>
                <a:cs typeface="Times New Roman" panose="02020603050405020304" pitchFamily="18" charset="0"/>
              </a:rPr>
              <a:t>Agaro</a:t>
            </a:r>
            <a:r>
              <a:rPr lang="en-US" dirty="0" smtClean="0">
                <a:latin typeface="Times New Roman" panose="02020603050405020304" pitchFamily="18" charset="0"/>
                <a:cs typeface="Times New Roman" panose="02020603050405020304" pitchFamily="18" charset="0"/>
              </a:rPr>
              <a:t> village through expanding the organizational programs.</a:t>
            </a:r>
          </a:p>
          <a:p>
            <a:endParaRPr lang="en-CA"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CA" b="1" dirty="0" smtClean="0">
                <a:solidFill>
                  <a:srgbClr val="006600"/>
                </a:solidFill>
              </a:rPr>
              <a:t>Background </a:t>
            </a:r>
            <a:endParaRPr lang="en-CA" b="1" dirty="0">
              <a:solidFill>
                <a:srgbClr val="006600"/>
              </a:solidFill>
            </a:endParaRPr>
          </a:p>
        </p:txBody>
      </p:sp>
    </p:spTree>
    <p:extLst>
      <p:ext uri="{BB962C8B-B14F-4D97-AF65-F5344CB8AC3E}">
        <p14:creationId xmlns:p14="http://schemas.microsoft.com/office/powerpoint/2010/main" xmlns="" val="3339615510"/>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GEMECHIS\Desktop\NL\Picture 2\20210710_165400_1.jpg"/>
          <p:cNvPicPr>
            <a:picLocks noGrp="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a:off x="920634" y="2017150"/>
            <a:ext cx="7302731" cy="3453938"/>
          </a:xfrm>
          <a:prstGeom prst="rect">
            <a:avLst/>
          </a:prstGeom>
          <a:noFill/>
          <a:ln>
            <a:noFill/>
          </a:ln>
        </p:spPr>
      </p:pic>
      <p:sp>
        <p:nvSpPr>
          <p:cNvPr id="3" name="Title 2"/>
          <p:cNvSpPr>
            <a:spLocks noGrp="1"/>
          </p:cNvSpPr>
          <p:nvPr>
            <p:ph type="title"/>
          </p:nvPr>
        </p:nvSpPr>
        <p:spPr/>
        <p:txBody>
          <a:bodyPr>
            <a:normAutofit fontScale="90000"/>
          </a:bodyPr>
          <a:lstStyle/>
          <a:p>
            <a:r>
              <a:rPr lang="en-US" dirty="0" smtClean="0"/>
              <a:t>Contact at their living area on the street</a:t>
            </a:r>
            <a:endParaRPr lang="en-CA" dirty="0"/>
          </a:p>
        </p:txBody>
      </p:sp>
    </p:spTree>
    <p:extLst>
      <p:ext uri="{BB962C8B-B14F-4D97-AF65-F5344CB8AC3E}">
        <p14:creationId xmlns:p14="http://schemas.microsoft.com/office/powerpoint/2010/main" xmlns="" val="4089596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348880"/>
            <a:ext cx="8352927" cy="4176464"/>
          </a:xfrm>
        </p:spPr>
        <p:txBody>
          <a:bodyPr>
            <a:normAutofit fontScale="92500"/>
          </a:bodyPr>
          <a:lstStyle/>
          <a:p>
            <a:pPr marL="685800" lvl="1" indent="-228600">
              <a:lnSpc>
                <a:spcPct val="90000"/>
              </a:lnSpc>
              <a:spcBef>
                <a:spcPts val="500"/>
              </a:spcBef>
              <a:buFont typeface="Wingdings" panose="05000000000000000000" pitchFamily="2" charset="2"/>
              <a:buChar char="Ø"/>
            </a:pPr>
            <a:r>
              <a:rPr lang="en-US" sz="3000" dirty="0">
                <a:solidFill>
                  <a:prstClr val="black"/>
                </a:solidFill>
              </a:rPr>
              <a:t>At Drop-in </a:t>
            </a:r>
            <a:r>
              <a:rPr lang="en-US" sz="3000" dirty="0" smtClean="0">
                <a:solidFill>
                  <a:prstClr val="black"/>
                </a:solidFill>
              </a:rPr>
              <a:t>center(rehabilitation center of the </a:t>
            </a:r>
            <a:r>
              <a:rPr lang="en-US" sz="3000" dirty="0">
                <a:solidFill>
                  <a:prstClr val="black"/>
                </a:solidFill>
              </a:rPr>
              <a:t>service </a:t>
            </a:r>
            <a:r>
              <a:rPr lang="en-US" sz="3000" dirty="0" smtClean="0">
                <a:solidFill>
                  <a:prstClr val="black"/>
                </a:solidFill>
              </a:rPr>
              <a:t>provider);</a:t>
            </a:r>
            <a:endParaRPr lang="en-US" sz="3000" dirty="0">
              <a:solidFill>
                <a:prstClr val="black"/>
              </a:solidFill>
            </a:endParaRPr>
          </a:p>
          <a:p>
            <a:pPr marL="685800" lvl="1" indent="-228600">
              <a:lnSpc>
                <a:spcPct val="90000"/>
              </a:lnSpc>
              <a:spcBef>
                <a:spcPts val="500"/>
              </a:spcBef>
              <a:buFont typeface="Wingdings" panose="05000000000000000000" pitchFamily="2" charset="2"/>
              <a:buChar char="Ø"/>
            </a:pPr>
            <a:r>
              <a:rPr lang="en-US" sz="3000" dirty="0">
                <a:solidFill>
                  <a:prstClr val="black"/>
                </a:solidFill>
              </a:rPr>
              <a:t>At the yards or halls in religious </a:t>
            </a:r>
            <a:r>
              <a:rPr lang="en-US" sz="3000" dirty="0" smtClean="0">
                <a:solidFill>
                  <a:prstClr val="black"/>
                </a:solidFill>
              </a:rPr>
              <a:t>institutions( </a:t>
            </a:r>
            <a:r>
              <a:rPr lang="en-US" sz="3000" dirty="0">
                <a:solidFill>
                  <a:prstClr val="black"/>
                </a:solidFill>
              </a:rPr>
              <a:t>churches and mosques);</a:t>
            </a:r>
          </a:p>
          <a:p>
            <a:pPr marL="685800" lvl="1" indent="-228600">
              <a:lnSpc>
                <a:spcPct val="90000"/>
              </a:lnSpc>
              <a:spcBef>
                <a:spcPts val="500"/>
              </a:spcBef>
              <a:buFont typeface="Wingdings" panose="05000000000000000000" pitchFamily="2" charset="2"/>
              <a:buChar char="Ø"/>
            </a:pPr>
            <a:r>
              <a:rPr lang="en-US" sz="3000" dirty="0">
                <a:solidFill>
                  <a:prstClr val="black"/>
                </a:solidFill>
              </a:rPr>
              <a:t>Offices of community based organizations (office of </a:t>
            </a:r>
            <a:r>
              <a:rPr lang="en-US" sz="3000" dirty="0" err="1">
                <a:solidFill>
                  <a:prstClr val="black"/>
                </a:solidFill>
              </a:rPr>
              <a:t>Iddirs</a:t>
            </a:r>
            <a:r>
              <a:rPr lang="en-US" sz="3000" dirty="0">
                <a:solidFill>
                  <a:prstClr val="black"/>
                </a:solidFill>
              </a:rPr>
              <a:t> preferable);</a:t>
            </a:r>
          </a:p>
          <a:p>
            <a:pPr marL="685800" lvl="1" indent="-228600">
              <a:lnSpc>
                <a:spcPct val="90000"/>
              </a:lnSpc>
              <a:spcBef>
                <a:spcPts val="500"/>
              </a:spcBef>
              <a:buFont typeface="Wingdings" panose="05000000000000000000" pitchFamily="2" charset="2"/>
              <a:buChar char="Ø"/>
            </a:pPr>
            <a:r>
              <a:rPr lang="en-US" sz="3000" dirty="0" err="1">
                <a:solidFill>
                  <a:prstClr val="black"/>
                </a:solidFill>
              </a:rPr>
              <a:t>Woreda</a:t>
            </a:r>
            <a:r>
              <a:rPr lang="en-US" sz="3000" dirty="0">
                <a:solidFill>
                  <a:prstClr val="black"/>
                </a:solidFill>
              </a:rPr>
              <a:t>/</a:t>
            </a:r>
            <a:r>
              <a:rPr lang="en-US" sz="3000" dirty="0" err="1">
                <a:solidFill>
                  <a:prstClr val="black"/>
                </a:solidFill>
              </a:rPr>
              <a:t>Kebele</a:t>
            </a:r>
            <a:r>
              <a:rPr lang="en-US" sz="3000" dirty="0">
                <a:solidFill>
                  <a:prstClr val="black"/>
                </a:solidFill>
              </a:rPr>
              <a:t> offices(youths hall at </a:t>
            </a:r>
            <a:r>
              <a:rPr lang="en-US" sz="3000" dirty="0" err="1">
                <a:solidFill>
                  <a:prstClr val="black"/>
                </a:solidFill>
              </a:rPr>
              <a:t>woreda</a:t>
            </a:r>
            <a:r>
              <a:rPr lang="en-US" sz="3000" dirty="0">
                <a:solidFill>
                  <a:prstClr val="black"/>
                </a:solidFill>
              </a:rPr>
              <a:t> is preferred); or </a:t>
            </a:r>
          </a:p>
          <a:p>
            <a:pPr marL="685800" lvl="1" indent="-228600">
              <a:lnSpc>
                <a:spcPct val="90000"/>
              </a:lnSpc>
              <a:spcBef>
                <a:spcPts val="500"/>
              </a:spcBef>
              <a:buFont typeface="Wingdings" panose="05000000000000000000" pitchFamily="2" charset="2"/>
              <a:buChar char="Ø"/>
            </a:pPr>
            <a:r>
              <a:rPr lang="en-US" sz="3000" dirty="0">
                <a:solidFill>
                  <a:prstClr val="black"/>
                </a:solidFill>
              </a:rPr>
              <a:t>Other convenient places including camps</a:t>
            </a:r>
          </a:p>
          <a:p>
            <a:pPr marL="0" lvl="0" indent="0">
              <a:lnSpc>
                <a:spcPct val="90000"/>
              </a:lnSpc>
              <a:spcBef>
                <a:spcPts val="1000"/>
              </a:spcBef>
              <a:buNone/>
            </a:pPr>
            <a:endParaRPr lang="en-US" sz="3300" dirty="0">
              <a:solidFill>
                <a:prstClr val="black"/>
              </a:solidFill>
              <a:latin typeface="Arial" pitchFamily="34" charset="0"/>
              <a:cs typeface="Arial" pitchFamily="34" charset="0"/>
            </a:endParaRPr>
          </a:p>
        </p:txBody>
      </p:sp>
      <p:sp>
        <p:nvSpPr>
          <p:cNvPr id="2" name="Title 1"/>
          <p:cNvSpPr>
            <a:spLocks noGrp="1"/>
          </p:cNvSpPr>
          <p:nvPr>
            <p:ph type="title"/>
          </p:nvPr>
        </p:nvSpPr>
        <p:spPr/>
        <p:txBody>
          <a:bodyPr>
            <a:normAutofit fontScale="90000"/>
          </a:bodyPr>
          <a:lstStyle/>
          <a:p>
            <a:r>
              <a:rPr lang="en-CA" sz="4000" b="1" dirty="0" smtClean="0">
                <a:solidFill>
                  <a:srgbClr val="006600"/>
                </a:solidFill>
              </a:rPr>
              <a:t>Other areas used for target contact </a:t>
            </a:r>
            <a:endParaRPr lang="en-CA" sz="4000" b="1" dirty="0">
              <a:solidFill>
                <a:srgbClr val="006600"/>
              </a:solidFill>
            </a:endParaRPr>
          </a:p>
        </p:txBody>
      </p:sp>
    </p:spTree>
    <p:extLst>
      <p:ext uri="{BB962C8B-B14F-4D97-AF65-F5344CB8AC3E}">
        <p14:creationId xmlns:p14="http://schemas.microsoft.com/office/powerpoint/2010/main" xmlns="" val="2136943521"/>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a:off x="762286" y="1481138"/>
            <a:ext cx="7619427" cy="4525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CA" sz="4000" b="1" dirty="0">
                <a:solidFill>
                  <a:srgbClr val="006600"/>
                </a:solidFill>
              </a:rPr>
              <a:t>Beneficiary screening and enrollment </a:t>
            </a:r>
          </a:p>
        </p:txBody>
      </p:sp>
    </p:spTree>
    <p:extLst>
      <p:ext uri="{BB962C8B-B14F-4D97-AF65-F5344CB8AC3E}">
        <p14:creationId xmlns:p14="http://schemas.microsoft.com/office/powerpoint/2010/main" xmlns="" val="297600950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a:off x="855590" y="1481138"/>
            <a:ext cx="7432819" cy="4525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CA" sz="4000" b="1" dirty="0">
                <a:solidFill>
                  <a:srgbClr val="006600"/>
                </a:solidFill>
              </a:rPr>
              <a:t>Beneficiary screening and enrollment </a:t>
            </a:r>
          </a:p>
        </p:txBody>
      </p:sp>
    </p:spTree>
    <p:extLst>
      <p:ext uri="{BB962C8B-B14F-4D97-AF65-F5344CB8AC3E}">
        <p14:creationId xmlns:p14="http://schemas.microsoft.com/office/powerpoint/2010/main" xmlns="" val="985926113"/>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16832"/>
            <a:ext cx="7408333" cy="4209331"/>
          </a:xfrm>
        </p:spPr>
        <p:txBody>
          <a:bodyPr/>
          <a:lstStyle/>
          <a:p>
            <a:r>
              <a:rPr lang="en-CA" dirty="0" smtClean="0"/>
              <a:t>During screening the following information were taken from them </a:t>
            </a:r>
            <a:endParaRPr lang="en-CA" dirty="0"/>
          </a:p>
        </p:txBody>
      </p:sp>
      <p:sp>
        <p:nvSpPr>
          <p:cNvPr id="3" name="Title 2"/>
          <p:cNvSpPr>
            <a:spLocks noGrp="1"/>
          </p:cNvSpPr>
          <p:nvPr>
            <p:ph type="title"/>
          </p:nvPr>
        </p:nvSpPr>
        <p:spPr/>
        <p:txBody>
          <a:bodyPr/>
          <a:lstStyle/>
          <a:p>
            <a:r>
              <a:rPr lang="en-CA" dirty="0" smtClean="0"/>
              <a:t>Beneficiary profile</a:t>
            </a:r>
            <a:endParaRPr lang="en-CA" dirty="0"/>
          </a:p>
        </p:txBody>
      </p:sp>
    </p:spTree>
    <p:extLst>
      <p:ext uri="{BB962C8B-B14F-4D97-AF65-F5344CB8AC3E}">
        <p14:creationId xmlns:p14="http://schemas.microsoft.com/office/powerpoint/2010/main" xmlns="" val="3927788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276872"/>
            <a:ext cx="8208912" cy="4320480"/>
          </a:xfrm>
        </p:spPr>
        <p:txBody>
          <a:bodyPr>
            <a:normAutofit fontScale="85000" lnSpcReduction="20000"/>
          </a:bodyPr>
          <a:lstStyle/>
          <a:p>
            <a:r>
              <a:rPr lang="en-US" sz="3200" dirty="0" smtClean="0"/>
              <a:t>After discussion with nominee beneficiaries they Engaged on planting seedling of green legacy </a:t>
            </a:r>
          </a:p>
          <a:p>
            <a:r>
              <a:rPr lang="en-US" sz="3200" dirty="0"/>
              <a:t>Screened and welcomed to the </a:t>
            </a:r>
            <a:r>
              <a:rPr lang="en-US" sz="3200" dirty="0" smtClean="0"/>
              <a:t>center</a:t>
            </a:r>
          </a:p>
          <a:p>
            <a:r>
              <a:rPr lang="en-US" sz="3200" dirty="0" smtClean="0"/>
              <a:t>Provided with bed sheet, blanket, pajamas pillow and mattress) </a:t>
            </a:r>
          </a:p>
          <a:p>
            <a:r>
              <a:rPr lang="en-US" sz="3200" dirty="0"/>
              <a:t>T</a:t>
            </a:r>
            <a:r>
              <a:rPr lang="en-US" sz="3200" dirty="0" smtClean="0"/>
              <a:t>heir hair Shaved by recruiting barber </a:t>
            </a:r>
          </a:p>
          <a:p>
            <a:r>
              <a:rPr lang="en-US" sz="3200" dirty="0" smtClean="0"/>
              <a:t>Medical check up service was given to them</a:t>
            </a:r>
          </a:p>
          <a:p>
            <a:r>
              <a:rPr lang="en-US" sz="3200" dirty="0" smtClean="0"/>
              <a:t>Health services were provided for those who were sick  </a:t>
            </a:r>
          </a:p>
          <a:p>
            <a:r>
              <a:rPr lang="en-US" sz="3200" dirty="0" smtClean="0"/>
              <a:t>Provided with Psychosocial counseling </a:t>
            </a:r>
          </a:p>
          <a:p>
            <a:endParaRPr lang="en-US" sz="3200" dirty="0" smtClean="0"/>
          </a:p>
          <a:p>
            <a:endParaRPr lang="en-US" sz="3200" dirty="0" smtClean="0"/>
          </a:p>
          <a:p>
            <a:endParaRPr lang="en-CA" dirty="0"/>
          </a:p>
        </p:txBody>
      </p:sp>
      <p:sp>
        <p:nvSpPr>
          <p:cNvPr id="3" name="Title 2"/>
          <p:cNvSpPr>
            <a:spLocks noGrp="1"/>
          </p:cNvSpPr>
          <p:nvPr>
            <p:ph type="title"/>
          </p:nvPr>
        </p:nvSpPr>
        <p:spPr/>
        <p:txBody>
          <a:bodyPr>
            <a:normAutofit/>
          </a:bodyPr>
          <a:lstStyle/>
          <a:p>
            <a:r>
              <a:rPr lang="en-US" b="1" dirty="0" smtClean="0">
                <a:solidFill>
                  <a:schemeClr val="tx1"/>
                </a:solidFill>
              </a:rPr>
              <a:t>Conti…</a:t>
            </a:r>
            <a:endParaRPr lang="en-CA" b="1" dirty="0">
              <a:solidFill>
                <a:schemeClr val="tx1"/>
              </a:solidFill>
            </a:endParaRPr>
          </a:p>
        </p:txBody>
      </p:sp>
    </p:spTree>
    <p:extLst>
      <p:ext uri="{BB962C8B-B14F-4D97-AF65-F5344CB8AC3E}">
        <p14:creationId xmlns:p14="http://schemas.microsoft.com/office/powerpoint/2010/main" xmlns="" val="2399470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GEMECHIS\Desktop\NL\Picture 2\20210710_074729.jpg"/>
          <p:cNvPicPr>
            <a:picLocks noGrp="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a:off x="920634" y="2017150"/>
            <a:ext cx="7302731" cy="3453938"/>
          </a:xfrm>
          <a:prstGeom prst="rect">
            <a:avLst/>
          </a:prstGeom>
          <a:noFill/>
          <a:ln>
            <a:noFill/>
          </a:ln>
        </p:spPr>
      </p:pic>
      <p:sp>
        <p:nvSpPr>
          <p:cNvPr id="3" name="Title 2"/>
          <p:cNvSpPr>
            <a:spLocks noGrp="1"/>
          </p:cNvSpPr>
          <p:nvPr>
            <p:ph type="title"/>
          </p:nvPr>
        </p:nvSpPr>
        <p:spPr/>
        <p:txBody>
          <a:bodyPr>
            <a:normAutofit/>
          </a:bodyPr>
          <a:lstStyle/>
          <a:p>
            <a:r>
              <a:rPr lang="en-US" dirty="0" smtClean="0"/>
              <a:t>They engaged on green legacy</a:t>
            </a:r>
            <a:endParaRPr lang="en-CA" dirty="0"/>
          </a:p>
        </p:txBody>
      </p:sp>
    </p:spTree>
    <p:extLst>
      <p:ext uri="{BB962C8B-B14F-4D97-AF65-F5344CB8AC3E}">
        <p14:creationId xmlns:p14="http://schemas.microsoft.com/office/powerpoint/2010/main" xmlns="" val="1913317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GEMECHIS\Desktop\NL\Picture 2\20210710_080717.jpg"/>
          <p:cNvPicPr>
            <a:picLocks noGrp="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a:off x="920634" y="2017150"/>
            <a:ext cx="7302731" cy="3453938"/>
          </a:xfrm>
          <a:prstGeom prst="rect">
            <a:avLst/>
          </a:prstGeom>
          <a:noFill/>
          <a:ln>
            <a:noFill/>
          </a:ln>
        </p:spPr>
      </p:pic>
      <p:sp>
        <p:nvSpPr>
          <p:cNvPr id="3" name="Title 2"/>
          <p:cNvSpPr>
            <a:spLocks noGrp="1"/>
          </p:cNvSpPr>
          <p:nvPr>
            <p:ph type="title"/>
          </p:nvPr>
        </p:nvSpPr>
        <p:spPr/>
        <p:txBody>
          <a:bodyPr/>
          <a:lstStyle/>
          <a:p>
            <a:r>
              <a:rPr lang="en-CA" smtClean="0"/>
              <a:t>Conti…</a:t>
            </a:r>
            <a:endParaRPr lang="en-CA"/>
          </a:p>
        </p:txBody>
      </p:sp>
    </p:spTree>
    <p:extLst>
      <p:ext uri="{BB962C8B-B14F-4D97-AF65-F5344CB8AC3E}">
        <p14:creationId xmlns:p14="http://schemas.microsoft.com/office/powerpoint/2010/main" xmlns="" val="1251815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GEMECHIS\Desktop\NL\Picture 2\20210710_105414.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rot="10800000">
            <a:off x="1113905" y="1761533"/>
            <a:ext cx="6916189" cy="396517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xmlns="" val="2683820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EMECHIS\Desktop\NL\Picture 2\20210710_105215.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rot="5400000">
            <a:off x="2082152" y="965848"/>
            <a:ext cx="4691193" cy="626469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lstStyle/>
          <a:p>
            <a:r>
              <a:rPr lang="en-CA" dirty="0" smtClean="0"/>
              <a:t>Conti…</a:t>
            </a:r>
            <a:endParaRPr lang="en-CA" dirty="0"/>
          </a:p>
        </p:txBody>
      </p:sp>
    </p:spTree>
    <p:extLst>
      <p:ext uri="{BB962C8B-B14F-4D97-AF65-F5344CB8AC3E}">
        <p14:creationId xmlns:p14="http://schemas.microsoft.com/office/powerpoint/2010/main" xmlns="" val="292427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75466"/>
            <a:ext cx="8208911" cy="3777869"/>
          </a:xfrm>
        </p:spPr>
        <p:txBody>
          <a:bodyPr>
            <a:normAutofit/>
          </a:bodyPr>
          <a:lstStyle/>
          <a:p>
            <a:pPr algn="just"/>
            <a:r>
              <a:rPr lang="en-US" dirty="0" smtClean="0"/>
              <a:t>To see transformed society that is able to take responsibility and accountability for their social and economic well being. </a:t>
            </a:r>
          </a:p>
          <a:p>
            <a:pPr marL="0" indent="0" algn="just">
              <a:buNone/>
            </a:pPr>
            <a:endParaRPr lang="en-US" dirty="0" smtClean="0"/>
          </a:p>
          <a:p>
            <a:pPr marL="0" indent="0">
              <a:buNone/>
            </a:pPr>
            <a:endParaRPr lang="en-CA" dirty="0"/>
          </a:p>
        </p:txBody>
      </p:sp>
      <p:sp>
        <p:nvSpPr>
          <p:cNvPr id="2" name="Title 1"/>
          <p:cNvSpPr>
            <a:spLocks noGrp="1"/>
          </p:cNvSpPr>
          <p:nvPr>
            <p:ph type="title"/>
          </p:nvPr>
        </p:nvSpPr>
        <p:spPr/>
        <p:txBody>
          <a:bodyPr>
            <a:normAutofit/>
          </a:bodyPr>
          <a:lstStyle/>
          <a:p>
            <a:r>
              <a:rPr lang="en-CA" sz="4000" b="1" dirty="0" smtClean="0">
                <a:solidFill>
                  <a:srgbClr val="006600"/>
                </a:solidFill>
              </a:rPr>
              <a:t>Vision of the NLC </a:t>
            </a:r>
          </a:p>
        </p:txBody>
      </p:sp>
    </p:spTree>
    <p:extLst>
      <p:ext uri="{BB962C8B-B14F-4D97-AF65-F5344CB8AC3E}">
        <p14:creationId xmlns:p14="http://schemas.microsoft.com/office/powerpoint/2010/main" xmlns="" val="1129330629"/>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204864"/>
            <a:ext cx="8352927" cy="4464496"/>
          </a:xfrm>
        </p:spPr>
        <p:txBody>
          <a:bodyPr>
            <a:normAutofit fontScale="92500" lnSpcReduction="10000"/>
          </a:bodyPr>
          <a:lstStyle/>
          <a:p>
            <a:r>
              <a:rPr lang="en-CA" sz="2800" dirty="0" smtClean="0"/>
              <a:t>The project was launched at the presence of representative from </a:t>
            </a:r>
            <a:r>
              <a:rPr lang="en-CA" sz="2800" dirty="0" err="1" smtClean="0"/>
              <a:t>MoLSA</a:t>
            </a:r>
            <a:r>
              <a:rPr lang="en-CA" sz="2800" dirty="0" smtClean="0"/>
              <a:t>, </a:t>
            </a:r>
            <a:r>
              <a:rPr lang="en-CA" sz="2800" dirty="0" err="1" smtClean="0"/>
              <a:t>BoLSA</a:t>
            </a:r>
            <a:r>
              <a:rPr lang="en-CA" sz="2800" dirty="0" smtClean="0"/>
              <a:t>, </a:t>
            </a:r>
            <a:r>
              <a:rPr lang="en-CA" sz="2800" dirty="0" err="1" smtClean="0"/>
              <a:t>Adama</a:t>
            </a:r>
            <a:r>
              <a:rPr lang="en-CA" sz="2800" dirty="0" smtClean="0"/>
              <a:t> town OLSA, Religious leaders, volunteers from Ministry of peace, individuals, private sectors and respective beneficiaries </a:t>
            </a:r>
          </a:p>
          <a:p>
            <a:r>
              <a:rPr lang="en-CA" sz="2800" dirty="0" smtClean="0"/>
              <a:t>The vision, mission and to date accomplishment of the Organization was presented</a:t>
            </a:r>
          </a:p>
          <a:p>
            <a:r>
              <a:rPr lang="en-CA" sz="2800" dirty="0" smtClean="0"/>
              <a:t>Objective of the UDS project </a:t>
            </a:r>
          </a:p>
          <a:p>
            <a:r>
              <a:rPr lang="en-CA" sz="2800" dirty="0" smtClean="0"/>
              <a:t>Service packages </a:t>
            </a:r>
          </a:p>
          <a:p>
            <a:r>
              <a:rPr lang="en-CA" sz="2800" dirty="0" smtClean="0"/>
              <a:t>Strategies </a:t>
            </a:r>
          </a:p>
          <a:p>
            <a:r>
              <a:rPr lang="en-CA" sz="2800" dirty="0" smtClean="0"/>
              <a:t>Performance indicators  were discussed</a:t>
            </a:r>
          </a:p>
          <a:p>
            <a:endParaRPr lang="en-CA" dirty="0" smtClean="0"/>
          </a:p>
          <a:p>
            <a:endParaRPr lang="en-CA" dirty="0"/>
          </a:p>
        </p:txBody>
      </p:sp>
      <p:sp>
        <p:nvSpPr>
          <p:cNvPr id="3" name="Title 2"/>
          <p:cNvSpPr>
            <a:spLocks noGrp="1"/>
          </p:cNvSpPr>
          <p:nvPr>
            <p:ph type="title"/>
          </p:nvPr>
        </p:nvSpPr>
        <p:spPr/>
        <p:txBody>
          <a:bodyPr/>
          <a:lstStyle/>
          <a:p>
            <a:r>
              <a:rPr lang="en-CA" dirty="0" smtClean="0">
                <a:solidFill>
                  <a:schemeClr val="tx1"/>
                </a:solidFill>
              </a:rPr>
              <a:t>Conducted project launch </a:t>
            </a:r>
            <a:endParaRPr lang="en-CA" dirty="0">
              <a:solidFill>
                <a:schemeClr val="tx1"/>
              </a:solidFill>
            </a:endParaRPr>
          </a:p>
        </p:txBody>
      </p:sp>
    </p:spTree>
    <p:extLst>
      <p:ext uri="{BB962C8B-B14F-4D97-AF65-F5344CB8AC3E}">
        <p14:creationId xmlns:p14="http://schemas.microsoft.com/office/powerpoint/2010/main" xmlns="" val="3644382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277400564"/>
              </p:ext>
            </p:extLst>
          </p:nvPr>
        </p:nvGraphicFramePr>
        <p:xfrm>
          <a:off x="251520" y="1124744"/>
          <a:ext cx="8640960" cy="5460078"/>
        </p:xfrm>
        <a:graphic>
          <a:graphicData uri="http://schemas.openxmlformats.org/drawingml/2006/table">
            <a:tbl>
              <a:tblPr firstRow="1" bandRow="1">
                <a:tableStyleId>{5C22544A-7EE6-4342-B048-85BDC9FD1C3A}</a:tableStyleId>
              </a:tblPr>
              <a:tblGrid>
                <a:gridCol w="796403"/>
                <a:gridCol w="3504172"/>
                <a:gridCol w="1991006"/>
                <a:gridCol w="1194604"/>
                <a:gridCol w="1154775"/>
              </a:tblGrid>
              <a:tr h="432048">
                <a:tc>
                  <a:txBody>
                    <a:bodyPr/>
                    <a:lstStyle/>
                    <a:p>
                      <a:r>
                        <a:rPr lang="en-CA" b="1" dirty="0" err="1" smtClean="0">
                          <a:solidFill>
                            <a:schemeClr val="tx1"/>
                          </a:solidFill>
                        </a:rPr>
                        <a:t>S.No</a:t>
                      </a:r>
                      <a:r>
                        <a:rPr lang="en-CA" b="1" dirty="0" smtClean="0">
                          <a:solidFill>
                            <a:schemeClr val="tx1"/>
                          </a:solidFill>
                        </a:rPr>
                        <a:t> </a:t>
                      </a:r>
                      <a:endParaRPr lang="en-CA" b="1" dirty="0">
                        <a:solidFill>
                          <a:schemeClr val="tx1"/>
                        </a:solidFill>
                      </a:endParaRPr>
                    </a:p>
                  </a:txBody>
                  <a:tcPr/>
                </a:tc>
                <a:tc>
                  <a:txBody>
                    <a:bodyPr/>
                    <a:lstStyle/>
                    <a:p>
                      <a:r>
                        <a:rPr lang="en-CA" b="1" dirty="0" smtClean="0">
                          <a:solidFill>
                            <a:schemeClr val="tx1"/>
                          </a:solidFill>
                        </a:rPr>
                        <a:t>Participants </a:t>
                      </a:r>
                      <a:endParaRPr lang="en-CA" b="1" dirty="0">
                        <a:solidFill>
                          <a:schemeClr val="tx1"/>
                        </a:solidFill>
                      </a:endParaRPr>
                    </a:p>
                  </a:txBody>
                  <a:tcPr/>
                </a:tc>
                <a:tc>
                  <a:txBody>
                    <a:bodyPr/>
                    <a:lstStyle/>
                    <a:p>
                      <a:r>
                        <a:rPr lang="en-CA" b="1" dirty="0" smtClean="0">
                          <a:solidFill>
                            <a:schemeClr val="tx1"/>
                          </a:solidFill>
                        </a:rPr>
                        <a:t>Male </a:t>
                      </a:r>
                      <a:endParaRPr lang="en-CA" b="1" dirty="0">
                        <a:solidFill>
                          <a:schemeClr val="tx1"/>
                        </a:solidFill>
                      </a:endParaRPr>
                    </a:p>
                  </a:txBody>
                  <a:tcPr/>
                </a:tc>
                <a:tc>
                  <a:txBody>
                    <a:bodyPr/>
                    <a:lstStyle/>
                    <a:p>
                      <a:r>
                        <a:rPr lang="en-CA" b="1" dirty="0" smtClean="0">
                          <a:solidFill>
                            <a:schemeClr val="tx1"/>
                          </a:solidFill>
                        </a:rPr>
                        <a:t>Female </a:t>
                      </a:r>
                      <a:endParaRPr lang="en-CA" b="1" dirty="0">
                        <a:solidFill>
                          <a:schemeClr val="tx1"/>
                        </a:solidFill>
                      </a:endParaRPr>
                    </a:p>
                  </a:txBody>
                  <a:tcPr/>
                </a:tc>
                <a:tc>
                  <a:txBody>
                    <a:bodyPr/>
                    <a:lstStyle/>
                    <a:p>
                      <a:r>
                        <a:rPr lang="en-CA" dirty="0" smtClean="0">
                          <a:solidFill>
                            <a:schemeClr val="tx1"/>
                          </a:solidFill>
                        </a:rPr>
                        <a:t>Total </a:t>
                      </a:r>
                      <a:endParaRPr lang="en-CA" dirty="0">
                        <a:solidFill>
                          <a:schemeClr val="tx1"/>
                        </a:solidFill>
                      </a:endParaRPr>
                    </a:p>
                  </a:txBody>
                  <a:tcPr/>
                </a:tc>
              </a:tr>
              <a:tr h="384188">
                <a:tc>
                  <a:txBody>
                    <a:bodyPr/>
                    <a:lstStyle/>
                    <a:p>
                      <a:pPr algn="ctr"/>
                      <a:r>
                        <a:rPr lang="en-CA" dirty="0" smtClean="0"/>
                        <a:t>1</a:t>
                      </a:r>
                      <a:endParaRPr lang="en-CA" dirty="0"/>
                    </a:p>
                  </a:txBody>
                  <a:tcPr/>
                </a:tc>
                <a:tc>
                  <a:txBody>
                    <a:bodyPr/>
                    <a:lstStyle/>
                    <a:p>
                      <a:r>
                        <a:rPr lang="en-CA" sz="1800" kern="1200" noProof="0" dirty="0" err="1" smtClean="0">
                          <a:solidFill>
                            <a:schemeClr val="dk1"/>
                          </a:solidFill>
                          <a:latin typeface="+mn-lt"/>
                          <a:ea typeface="+mn-ea"/>
                          <a:cs typeface="+mn-cs"/>
                        </a:rPr>
                        <a:t>MoLSA</a:t>
                      </a:r>
                      <a:endParaRPr lang="en-CA" sz="1800" kern="1200" dirty="0">
                        <a:solidFill>
                          <a:schemeClr val="dk1"/>
                        </a:solidFill>
                        <a:latin typeface="+mn-lt"/>
                        <a:ea typeface="+mn-ea"/>
                        <a:cs typeface="+mn-cs"/>
                      </a:endParaRPr>
                    </a:p>
                  </a:txBody>
                  <a:tcPr/>
                </a:tc>
                <a:tc>
                  <a:txBody>
                    <a:bodyPr/>
                    <a:lstStyle/>
                    <a:p>
                      <a:r>
                        <a:rPr lang="en-CA" dirty="0" smtClean="0"/>
                        <a:t>1</a:t>
                      </a:r>
                      <a:endParaRPr lang="en-CA" dirty="0"/>
                    </a:p>
                  </a:txBody>
                  <a:tcPr/>
                </a:tc>
                <a:tc>
                  <a:txBody>
                    <a:bodyPr/>
                    <a:lstStyle/>
                    <a:p>
                      <a:r>
                        <a:rPr lang="en-CA" dirty="0" smtClean="0"/>
                        <a:t>0</a:t>
                      </a:r>
                      <a:endParaRPr lang="en-CA" dirty="0"/>
                    </a:p>
                  </a:txBody>
                  <a:tcPr/>
                </a:tc>
                <a:tc>
                  <a:txBody>
                    <a:bodyPr/>
                    <a:lstStyle/>
                    <a:p>
                      <a:r>
                        <a:rPr lang="en-CA" dirty="0" smtClean="0"/>
                        <a:t>1</a:t>
                      </a:r>
                      <a:endParaRPr lang="en-CA" dirty="0"/>
                    </a:p>
                  </a:txBody>
                  <a:tcPr/>
                </a:tc>
              </a:tr>
              <a:tr h="288032">
                <a:tc>
                  <a:txBody>
                    <a:bodyPr/>
                    <a:lstStyle/>
                    <a:p>
                      <a:pPr algn="ctr"/>
                      <a:r>
                        <a:rPr lang="en-CA" dirty="0" smtClean="0"/>
                        <a:t>2</a:t>
                      </a:r>
                      <a:endParaRPr lang="en-CA" dirty="0"/>
                    </a:p>
                  </a:txBody>
                  <a:tcPr/>
                </a:tc>
                <a:tc>
                  <a:txBody>
                    <a:bodyPr/>
                    <a:lstStyle/>
                    <a:p>
                      <a:r>
                        <a:rPr lang="en-CA" dirty="0" err="1" smtClean="0"/>
                        <a:t>BoLSA</a:t>
                      </a:r>
                      <a:endParaRPr lang="en-CA" dirty="0"/>
                    </a:p>
                  </a:txBody>
                  <a:tcPr/>
                </a:tc>
                <a:tc>
                  <a:txBody>
                    <a:bodyPr/>
                    <a:lstStyle/>
                    <a:p>
                      <a:r>
                        <a:rPr lang="en-CA" dirty="0" smtClean="0"/>
                        <a:t>7</a:t>
                      </a:r>
                      <a:endParaRPr lang="en-CA" dirty="0"/>
                    </a:p>
                  </a:txBody>
                  <a:tcPr/>
                </a:tc>
                <a:tc>
                  <a:txBody>
                    <a:bodyPr/>
                    <a:lstStyle/>
                    <a:p>
                      <a:r>
                        <a:rPr lang="en-CA" dirty="0" smtClean="0"/>
                        <a:t>0</a:t>
                      </a:r>
                      <a:endParaRPr lang="en-CA" dirty="0"/>
                    </a:p>
                  </a:txBody>
                  <a:tcPr/>
                </a:tc>
                <a:tc>
                  <a:txBody>
                    <a:bodyPr/>
                    <a:lstStyle/>
                    <a:p>
                      <a:r>
                        <a:rPr lang="en-CA" dirty="0" smtClean="0"/>
                        <a:t>7</a:t>
                      </a:r>
                      <a:endParaRPr lang="en-CA" dirty="0"/>
                    </a:p>
                  </a:txBody>
                  <a:tcPr/>
                </a:tc>
              </a:tr>
              <a:tr h="389650">
                <a:tc>
                  <a:txBody>
                    <a:bodyPr/>
                    <a:lstStyle/>
                    <a:p>
                      <a:pPr algn="ctr"/>
                      <a:r>
                        <a:rPr lang="en-CA" dirty="0" smtClean="0"/>
                        <a:t>3</a:t>
                      </a:r>
                      <a:endParaRPr lang="en-CA" dirty="0"/>
                    </a:p>
                  </a:txBody>
                  <a:tcPr/>
                </a:tc>
                <a:tc>
                  <a:txBody>
                    <a:bodyPr/>
                    <a:lstStyle/>
                    <a:p>
                      <a:r>
                        <a:rPr lang="en-CA" dirty="0" err="1" smtClean="0"/>
                        <a:t>Adama</a:t>
                      </a:r>
                      <a:r>
                        <a:rPr lang="en-CA" dirty="0" smtClean="0"/>
                        <a:t> Municipality</a:t>
                      </a:r>
                      <a:endParaRPr lang="en-CA" dirty="0"/>
                    </a:p>
                  </a:txBody>
                  <a:tcPr/>
                </a:tc>
                <a:tc>
                  <a:txBody>
                    <a:bodyPr/>
                    <a:lstStyle/>
                    <a:p>
                      <a:r>
                        <a:rPr lang="en-CA" dirty="0" smtClean="0"/>
                        <a:t>1</a:t>
                      </a:r>
                      <a:endParaRPr lang="en-CA" dirty="0"/>
                    </a:p>
                  </a:txBody>
                  <a:tcPr/>
                </a:tc>
                <a:tc>
                  <a:txBody>
                    <a:bodyPr/>
                    <a:lstStyle/>
                    <a:p>
                      <a:r>
                        <a:rPr lang="en-CA" dirty="0" smtClean="0"/>
                        <a:t>1</a:t>
                      </a:r>
                      <a:endParaRPr lang="en-CA" dirty="0"/>
                    </a:p>
                  </a:txBody>
                  <a:tcPr/>
                </a:tc>
                <a:tc>
                  <a:txBody>
                    <a:bodyPr/>
                    <a:lstStyle/>
                    <a:p>
                      <a:r>
                        <a:rPr lang="en-CA" dirty="0" smtClean="0"/>
                        <a:t>2</a:t>
                      </a:r>
                      <a:endParaRPr lang="en-CA" dirty="0"/>
                    </a:p>
                  </a:txBody>
                  <a:tcPr/>
                </a:tc>
              </a:tr>
              <a:tr h="432048">
                <a:tc>
                  <a:txBody>
                    <a:bodyPr/>
                    <a:lstStyle/>
                    <a:p>
                      <a:pPr algn="ctr"/>
                      <a:r>
                        <a:rPr lang="en-CA" dirty="0" smtClean="0"/>
                        <a:t>4</a:t>
                      </a:r>
                      <a:endParaRPr lang="en-CA" dirty="0"/>
                    </a:p>
                  </a:txBody>
                  <a:tcPr/>
                </a:tc>
                <a:tc>
                  <a:txBody>
                    <a:bodyPr/>
                    <a:lstStyle/>
                    <a:p>
                      <a:r>
                        <a:rPr lang="en-CA" dirty="0" err="1" smtClean="0"/>
                        <a:t>Adama</a:t>
                      </a:r>
                      <a:r>
                        <a:rPr lang="en-CA" dirty="0" smtClean="0"/>
                        <a:t> University</a:t>
                      </a:r>
                      <a:endParaRPr lang="en-CA" dirty="0"/>
                    </a:p>
                  </a:txBody>
                  <a:tcPr/>
                </a:tc>
                <a:tc>
                  <a:txBody>
                    <a:bodyPr/>
                    <a:lstStyle/>
                    <a:p>
                      <a:r>
                        <a:rPr lang="en-CA" dirty="0" smtClean="0"/>
                        <a:t>1</a:t>
                      </a:r>
                      <a:endParaRPr lang="en-CA" dirty="0"/>
                    </a:p>
                  </a:txBody>
                  <a:tcPr/>
                </a:tc>
                <a:tc>
                  <a:txBody>
                    <a:bodyPr/>
                    <a:lstStyle/>
                    <a:p>
                      <a:r>
                        <a:rPr lang="en-CA" dirty="0" smtClean="0"/>
                        <a:t>0</a:t>
                      </a:r>
                      <a:endParaRPr lang="en-CA" dirty="0"/>
                    </a:p>
                  </a:txBody>
                  <a:tcPr/>
                </a:tc>
                <a:tc>
                  <a:txBody>
                    <a:bodyPr/>
                    <a:lstStyle/>
                    <a:p>
                      <a:r>
                        <a:rPr lang="en-CA" dirty="0" smtClean="0"/>
                        <a:t>1</a:t>
                      </a:r>
                      <a:endParaRPr lang="en-CA" dirty="0"/>
                    </a:p>
                  </a:txBody>
                  <a:tcPr/>
                </a:tc>
              </a:tr>
              <a:tr h="432048">
                <a:tc>
                  <a:txBody>
                    <a:bodyPr/>
                    <a:lstStyle/>
                    <a:p>
                      <a:pPr algn="ctr"/>
                      <a:r>
                        <a:rPr lang="en-CA" dirty="0" smtClean="0"/>
                        <a:t>5</a:t>
                      </a:r>
                      <a:endParaRPr lang="en-CA" dirty="0"/>
                    </a:p>
                  </a:txBody>
                  <a:tcPr/>
                </a:tc>
                <a:tc>
                  <a:txBody>
                    <a:bodyPr/>
                    <a:lstStyle/>
                    <a:p>
                      <a:r>
                        <a:rPr lang="en-CA" dirty="0" err="1" smtClean="0"/>
                        <a:t>Harambe</a:t>
                      </a:r>
                      <a:r>
                        <a:rPr lang="en-CA" dirty="0" smtClean="0"/>
                        <a:t> university </a:t>
                      </a:r>
                      <a:endParaRPr lang="en-CA" dirty="0"/>
                    </a:p>
                  </a:txBody>
                  <a:tcPr/>
                </a:tc>
                <a:tc>
                  <a:txBody>
                    <a:bodyPr/>
                    <a:lstStyle/>
                    <a:p>
                      <a:r>
                        <a:rPr lang="en-CA" dirty="0" smtClean="0"/>
                        <a:t>1</a:t>
                      </a:r>
                      <a:endParaRPr lang="en-CA" dirty="0"/>
                    </a:p>
                  </a:txBody>
                  <a:tcPr/>
                </a:tc>
                <a:tc>
                  <a:txBody>
                    <a:bodyPr/>
                    <a:lstStyle/>
                    <a:p>
                      <a:r>
                        <a:rPr lang="en-CA" dirty="0" smtClean="0"/>
                        <a:t>0</a:t>
                      </a:r>
                      <a:endParaRPr lang="en-CA" dirty="0"/>
                    </a:p>
                  </a:txBody>
                  <a:tcPr/>
                </a:tc>
                <a:tc>
                  <a:txBody>
                    <a:bodyPr/>
                    <a:lstStyle/>
                    <a:p>
                      <a:r>
                        <a:rPr lang="en-CA" dirty="0" smtClean="0"/>
                        <a:t>1</a:t>
                      </a:r>
                      <a:endParaRPr lang="en-CA" dirty="0"/>
                    </a:p>
                  </a:txBody>
                  <a:tcPr/>
                </a:tc>
              </a:tr>
              <a:tr h="432048">
                <a:tc>
                  <a:txBody>
                    <a:bodyPr/>
                    <a:lstStyle/>
                    <a:p>
                      <a:pPr algn="ctr"/>
                      <a:r>
                        <a:rPr lang="en-CA" dirty="0" smtClean="0"/>
                        <a:t>6</a:t>
                      </a:r>
                      <a:endParaRPr lang="en-CA" dirty="0"/>
                    </a:p>
                  </a:txBody>
                  <a:tcPr/>
                </a:tc>
                <a:tc>
                  <a:txBody>
                    <a:bodyPr/>
                    <a:lstStyle/>
                    <a:p>
                      <a:r>
                        <a:rPr lang="en-CA" dirty="0" err="1" smtClean="0"/>
                        <a:t>Adama</a:t>
                      </a:r>
                      <a:r>
                        <a:rPr lang="en-CA" dirty="0" smtClean="0"/>
                        <a:t> town OLSA</a:t>
                      </a:r>
                      <a:endParaRPr lang="en-CA" dirty="0"/>
                    </a:p>
                  </a:txBody>
                  <a:tcPr/>
                </a:tc>
                <a:tc>
                  <a:txBody>
                    <a:bodyPr/>
                    <a:lstStyle/>
                    <a:p>
                      <a:r>
                        <a:rPr lang="en-CA" dirty="0" smtClean="0"/>
                        <a:t>3</a:t>
                      </a:r>
                      <a:endParaRPr lang="en-CA" dirty="0"/>
                    </a:p>
                  </a:txBody>
                  <a:tcPr/>
                </a:tc>
                <a:tc>
                  <a:txBody>
                    <a:bodyPr/>
                    <a:lstStyle/>
                    <a:p>
                      <a:r>
                        <a:rPr lang="en-CA" dirty="0" smtClean="0"/>
                        <a:t>1</a:t>
                      </a:r>
                      <a:endParaRPr lang="en-CA" dirty="0"/>
                    </a:p>
                  </a:txBody>
                  <a:tcPr/>
                </a:tc>
                <a:tc>
                  <a:txBody>
                    <a:bodyPr/>
                    <a:lstStyle/>
                    <a:p>
                      <a:r>
                        <a:rPr lang="en-CA" dirty="0" smtClean="0"/>
                        <a:t>4</a:t>
                      </a:r>
                      <a:endParaRPr lang="en-CA" dirty="0"/>
                    </a:p>
                  </a:txBody>
                  <a:tcPr/>
                </a:tc>
              </a:tr>
              <a:tr h="432048">
                <a:tc>
                  <a:txBody>
                    <a:bodyPr/>
                    <a:lstStyle/>
                    <a:p>
                      <a:pPr algn="ctr"/>
                      <a:r>
                        <a:rPr lang="en-CA" dirty="0" smtClean="0"/>
                        <a:t>7</a:t>
                      </a:r>
                      <a:endParaRPr lang="en-CA" dirty="0"/>
                    </a:p>
                  </a:txBody>
                  <a:tcPr/>
                </a:tc>
                <a:tc>
                  <a:txBody>
                    <a:bodyPr/>
                    <a:lstStyle/>
                    <a:p>
                      <a:r>
                        <a:rPr lang="en-CA" dirty="0" smtClean="0"/>
                        <a:t>Volunteers</a:t>
                      </a:r>
                      <a:endParaRPr lang="en-CA" dirty="0"/>
                    </a:p>
                  </a:txBody>
                  <a:tcPr/>
                </a:tc>
                <a:tc>
                  <a:txBody>
                    <a:bodyPr/>
                    <a:lstStyle/>
                    <a:p>
                      <a:r>
                        <a:rPr lang="en-CA" dirty="0" smtClean="0"/>
                        <a:t>12</a:t>
                      </a:r>
                      <a:endParaRPr lang="en-CA" dirty="0"/>
                    </a:p>
                  </a:txBody>
                  <a:tcPr/>
                </a:tc>
                <a:tc>
                  <a:txBody>
                    <a:bodyPr/>
                    <a:lstStyle/>
                    <a:p>
                      <a:r>
                        <a:rPr lang="en-CA" dirty="0" smtClean="0"/>
                        <a:t>8</a:t>
                      </a:r>
                      <a:endParaRPr lang="en-CA" dirty="0"/>
                    </a:p>
                  </a:txBody>
                  <a:tcPr/>
                </a:tc>
                <a:tc>
                  <a:txBody>
                    <a:bodyPr/>
                    <a:lstStyle/>
                    <a:p>
                      <a:r>
                        <a:rPr lang="en-CA" dirty="0" smtClean="0"/>
                        <a:t>20</a:t>
                      </a:r>
                      <a:endParaRPr lang="en-CA" dirty="0"/>
                    </a:p>
                  </a:txBody>
                  <a:tcPr/>
                </a:tc>
              </a:tr>
              <a:tr h="432048">
                <a:tc>
                  <a:txBody>
                    <a:bodyPr/>
                    <a:lstStyle/>
                    <a:p>
                      <a:pPr algn="ctr"/>
                      <a:r>
                        <a:rPr lang="en-CA" dirty="0" smtClean="0"/>
                        <a:t>8</a:t>
                      </a:r>
                      <a:endParaRPr lang="en-CA" dirty="0"/>
                    </a:p>
                  </a:txBody>
                  <a:tcPr/>
                </a:tc>
                <a:tc>
                  <a:txBody>
                    <a:bodyPr/>
                    <a:lstStyle/>
                    <a:p>
                      <a:r>
                        <a:rPr lang="en-CA" dirty="0" err="1" smtClean="0"/>
                        <a:t>Adama</a:t>
                      </a:r>
                      <a:r>
                        <a:rPr lang="en-CA" baseline="0" dirty="0" smtClean="0"/>
                        <a:t> </a:t>
                      </a:r>
                      <a:r>
                        <a:rPr lang="en-CA" baseline="0" dirty="0" err="1" smtClean="0"/>
                        <a:t>WYCAffair</a:t>
                      </a:r>
                      <a:r>
                        <a:rPr lang="en-CA" baseline="0" dirty="0" smtClean="0"/>
                        <a:t> </a:t>
                      </a:r>
                      <a:endParaRPr lang="en-CA" dirty="0"/>
                    </a:p>
                  </a:txBody>
                  <a:tcPr/>
                </a:tc>
                <a:tc>
                  <a:txBody>
                    <a:bodyPr/>
                    <a:lstStyle/>
                    <a:p>
                      <a:r>
                        <a:rPr lang="en-CA" dirty="0" smtClean="0"/>
                        <a:t>0</a:t>
                      </a:r>
                      <a:endParaRPr lang="en-CA" dirty="0"/>
                    </a:p>
                  </a:txBody>
                  <a:tcPr/>
                </a:tc>
                <a:tc>
                  <a:txBody>
                    <a:bodyPr/>
                    <a:lstStyle/>
                    <a:p>
                      <a:r>
                        <a:rPr lang="en-CA" dirty="0" smtClean="0"/>
                        <a:t>1</a:t>
                      </a:r>
                      <a:endParaRPr lang="en-CA" dirty="0"/>
                    </a:p>
                  </a:txBody>
                  <a:tcPr/>
                </a:tc>
                <a:tc>
                  <a:txBody>
                    <a:bodyPr/>
                    <a:lstStyle/>
                    <a:p>
                      <a:r>
                        <a:rPr lang="en-CA" dirty="0" smtClean="0"/>
                        <a:t>1</a:t>
                      </a:r>
                      <a:endParaRPr lang="en-CA" dirty="0"/>
                    </a:p>
                  </a:txBody>
                  <a:tcPr/>
                </a:tc>
              </a:tr>
              <a:tr h="432048">
                <a:tc>
                  <a:txBody>
                    <a:bodyPr/>
                    <a:lstStyle/>
                    <a:p>
                      <a:pPr algn="ctr"/>
                      <a:r>
                        <a:rPr lang="en-CA" dirty="0" smtClean="0"/>
                        <a:t>9</a:t>
                      </a:r>
                      <a:endParaRPr lang="en-CA" dirty="0"/>
                    </a:p>
                  </a:txBody>
                  <a:tcPr/>
                </a:tc>
                <a:tc>
                  <a:txBody>
                    <a:bodyPr/>
                    <a:lstStyle/>
                    <a:p>
                      <a:r>
                        <a:rPr lang="en-US" dirty="0" smtClean="0"/>
                        <a:t>Media</a:t>
                      </a:r>
                      <a:r>
                        <a:rPr lang="en-US" baseline="0" dirty="0" smtClean="0"/>
                        <a:t> </a:t>
                      </a:r>
                      <a:endParaRPr lang="en-CA" dirty="0"/>
                    </a:p>
                  </a:txBody>
                  <a:tcPr/>
                </a:tc>
                <a:tc>
                  <a:txBody>
                    <a:bodyPr/>
                    <a:lstStyle/>
                    <a:p>
                      <a:r>
                        <a:rPr lang="en-US" dirty="0" smtClean="0"/>
                        <a:t>4</a:t>
                      </a:r>
                      <a:endParaRPr lang="en-CA" dirty="0"/>
                    </a:p>
                  </a:txBody>
                  <a:tcPr/>
                </a:tc>
                <a:tc>
                  <a:txBody>
                    <a:bodyPr/>
                    <a:lstStyle/>
                    <a:p>
                      <a:r>
                        <a:rPr lang="en-US" dirty="0" smtClean="0"/>
                        <a:t>0</a:t>
                      </a:r>
                      <a:endParaRPr lang="en-CA" dirty="0"/>
                    </a:p>
                  </a:txBody>
                  <a:tcPr/>
                </a:tc>
                <a:tc>
                  <a:txBody>
                    <a:bodyPr/>
                    <a:lstStyle/>
                    <a:p>
                      <a:r>
                        <a:rPr lang="en-US" dirty="0" smtClean="0"/>
                        <a:t>4</a:t>
                      </a:r>
                      <a:endParaRPr lang="en-CA" dirty="0"/>
                    </a:p>
                  </a:txBody>
                  <a:tcPr/>
                </a:tc>
              </a:tr>
              <a:tr h="432048">
                <a:tc>
                  <a:txBody>
                    <a:bodyPr/>
                    <a:lstStyle/>
                    <a:p>
                      <a:pPr algn="ctr"/>
                      <a:r>
                        <a:rPr lang="en-CA" dirty="0" smtClean="0"/>
                        <a:t>10</a:t>
                      </a:r>
                      <a:endParaRPr lang="en-CA" dirty="0"/>
                    </a:p>
                  </a:txBody>
                  <a:tcPr/>
                </a:tc>
                <a:tc>
                  <a:txBody>
                    <a:bodyPr/>
                    <a:lstStyle/>
                    <a:p>
                      <a:r>
                        <a:rPr lang="en-CA" dirty="0" smtClean="0"/>
                        <a:t>Evangelical fellowship</a:t>
                      </a:r>
                      <a:endParaRPr lang="en-CA" dirty="0"/>
                    </a:p>
                  </a:txBody>
                  <a:tcPr/>
                </a:tc>
                <a:tc>
                  <a:txBody>
                    <a:bodyPr/>
                    <a:lstStyle/>
                    <a:p>
                      <a:r>
                        <a:rPr lang="en-CA" dirty="0" smtClean="0"/>
                        <a:t>3</a:t>
                      </a:r>
                      <a:endParaRPr lang="en-CA" dirty="0"/>
                    </a:p>
                  </a:txBody>
                  <a:tcPr/>
                </a:tc>
                <a:tc>
                  <a:txBody>
                    <a:bodyPr/>
                    <a:lstStyle/>
                    <a:p>
                      <a:r>
                        <a:rPr lang="en-CA" dirty="0" smtClean="0"/>
                        <a:t>1</a:t>
                      </a:r>
                      <a:endParaRPr lang="en-CA" dirty="0"/>
                    </a:p>
                  </a:txBody>
                  <a:tcPr/>
                </a:tc>
                <a:tc>
                  <a:txBody>
                    <a:bodyPr/>
                    <a:lstStyle/>
                    <a:p>
                      <a:r>
                        <a:rPr lang="en-CA" dirty="0" smtClean="0"/>
                        <a:t>4</a:t>
                      </a:r>
                      <a:endParaRPr lang="en-CA" dirty="0"/>
                    </a:p>
                  </a:txBody>
                  <a:tcPr/>
                </a:tc>
              </a:tr>
              <a:tr h="432048">
                <a:tc>
                  <a:txBody>
                    <a:bodyPr/>
                    <a:lstStyle/>
                    <a:p>
                      <a:pPr algn="ctr"/>
                      <a:r>
                        <a:rPr lang="en-CA" dirty="0" smtClean="0"/>
                        <a:t>11</a:t>
                      </a:r>
                      <a:endParaRPr lang="en-CA" dirty="0"/>
                    </a:p>
                  </a:txBody>
                  <a:tcPr/>
                </a:tc>
                <a:tc>
                  <a:txBody>
                    <a:bodyPr/>
                    <a:lstStyle/>
                    <a:p>
                      <a:r>
                        <a:rPr lang="en-CA" dirty="0" smtClean="0"/>
                        <a:t>Other religious</a:t>
                      </a:r>
                      <a:r>
                        <a:rPr lang="en-CA" baseline="0" dirty="0" smtClean="0"/>
                        <a:t> leaders</a:t>
                      </a:r>
                      <a:endParaRPr lang="en-CA" dirty="0"/>
                    </a:p>
                  </a:txBody>
                  <a:tcPr/>
                </a:tc>
                <a:tc>
                  <a:txBody>
                    <a:bodyPr/>
                    <a:lstStyle/>
                    <a:p>
                      <a:r>
                        <a:rPr lang="en-CA" dirty="0" smtClean="0"/>
                        <a:t>5</a:t>
                      </a:r>
                      <a:endParaRPr lang="en-CA" dirty="0"/>
                    </a:p>
                  </a:txBody>
                  <a:tcPr/>
                </a:tc>
                <a:tc>
                  <a:txBody>
                    <a:bodyPr/>
                    <a:lstStyle/>
                    <a:p>
                      <a:r>
                        <a:rPr lang="en-CA" dirty="0" smtClean="0"/>
                        <a:t>0</a:t>
                      </a:r>
                      <a:endParaRPr lang="en-CA" dirty="0"/>
                    </a:p>
                  </a:txBody>
                  <a:tcPr/>
                </a:tc>
                <a:tc>
                  <a:txBody>
                    <a:bodyPr/>
                    <a:lstStyle/>
                    <a:p>
                      <a:r>
                        <a:rPr lang="en-CA" dirty="0" smtClean="0"/>
                        <a:t>5</a:t>
                      </a:r>
                      <a:endParaRPr lang="en-CA" dirty="0"/>
                    </a:p>
                  </a:txBody>
                  <a:tcPr/>
                </a:tc>
              </a:tr>
              <a:tr h="432048">
                <a:tc>
                  <a:txBody>
                    <a:bodyPr/>
                    <a:lstStyle/>
                    <a:p>
                      <a:pPr algn="ctr"/>
                      <a:endParaRPr lang="en-CA" b="1" dirty="0"/>
                    </a:p>
                  </a:txBody>
                  <a:tcPr/>
                </a:tc>
                <a:tc>
                  <a:txBody>
                    <a:bodyPr/>
                    <a:lstStyle/>
                    <a:p>
                      <a:r>
                        <a:rPr lang="en-US" b="1" dirty="0" smtClean="0"/>
                        <a:t>Total </a:t>
                      </a:r>
                      <a:endParaRPr lang="en-CA" b="1" dirty="0"/>
                    </a:p>
                  </a:txBody>
                  <a:tcPr/>
                </a:tc>
                <a:tc>
                  <a:txBody>
                    <a:bodyPr/>
                    <a:lstStyle/>
                    <a:p>
                      <a:endParaRPr lang="en-CA" b="1" dirty="0"/>
                    </a:p>
                  </a:txBody>
                  <a:tcPr/>
                </a:tc>
                <a:tc>
                  <a:txBody>
                    <a:bodyPr/>
                    <a:lstStyle/>
                    <a:p>
                      <a:endParaRPr lang="en-CA" b="1" dirty="0"/>
                    </a:p>
                  </a:txBody>
                  <a:tcPr/>
                </a:tc>
                <a:tc>
                  <a:txBody>
                    <a:bodyPr/>
                    <a:lstStyle/>
                    <a:p>
                      <a:r>
                        <a:rPr lang="en-US" b="1" dirty="0" smtClean="0"/>
                        <a:t>48</a:t>
                      </a:r>
                      <a:endParaRPr lang="en-CA" b="1" dirty="0"/>
                    </a:p>
                  </a:txBody>
                  <a:tcPr/>
                </a:tc>
              </a:tr>
            </a:tbl>
          </a:graphicData>
        </a:graphic>
      </p:graphicFrame>
      <p:sp>
        <p:nvSpPr>
          <p:cNvPr id="3" name="Title 2"/>
          <p:cNvSpPr>
            <a:spLocks noGrp="1"/>
          </p:cNvSpPr>
          <p:nvPr>
            <p:ph type="title"/>
          </p:nvPr>
        </p:nvSpPr>
        <p:spPr>
          <a:xfrm>
            <a:off x="457200" y="338328"/>
            <a:ext cx="8229600" cy="786416"/>
          </a:xfrm>
        </p:spPr>
        <p:txBody>
          <a:bodyPr/>
          <a:lstStyle/>
          <a:p>
            <a:r>
              <a:rPr lang="en-CA" dirty="0" smtClean="0"/>
              <a:t>Participants on project launch</a:t>
            </a:r>
            <a:endParaRPr lang="en-CA" dirty="0"/>
          </a:p>
        </p:txBody>
      </p:sp>
    </p:spTree>
    <p:extLst>
      <p:ext uri="{BB962C8B-B14F-4D97-AF65-F5344CB8AC3E}">
        <p14:creationId xmlns:p14="http://schemas.microsoft.com/office/powerpoint/2010/main" xmlns="" val="16586988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a:off x="762509" y="1757281"/>
            <a:ext cx="7618982" cy="3973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r>
              <a:rPr lang="en-US" dirty="0" smtClean="0"/>
              <a:t>Participants of the project launch</a:t>
            </a:r>
            <a:endParaRPr lang="en-CA" dirty="0"/>
          </a:p>
        </p:txBody>
      </p:sp>
    </p:spTree>
    <p:extLst>
      <p:ext uri="{BB962C8B-B14F-4D97-AF65-F5344CB8AC3E}">
        <p14:creationId xmlns:p14="http://schemas.microsoft.com/office/powerpoint/2010/main" xmlns="" val="121085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a:off x="721031" y="1481138"/>
            <a:ext cx="7701938" cy="4525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r>
              <a:rPr lang="en-US" dirty="0" smtClean="0"/>
              <a:t>While leading the discussion after presentation</a:t>
            </a:r>
            <a:endParaRPr lang="en-CA" dirty="0"/>
          </a:p>
        </p:txBody>
      </p:sp>
    </p:spTree>
    <p:extLst>
      <p:ext uri="{BB962C8B-B14F-4D97-AF65-F5344CB8AC3E}">
        <p14:creationId xmlns:p14="http://schemas.microsoft.com/office/powerpoint/2010/main" xmlns="" val="3733761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EMECHIS\Desktop\NL\Picture 2\Picture 3\20210809_122853.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rot="5400000">
            <a:off x="2889193" y="1481138"/>
            <a:ext cx="3365614" cy="452596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normAutofit fontScale="90000"/>
          </a:bodyPr>
          <a:lstStyle/>
          <a:p>
            <a:r>
              <a:rPr lang="en-US" dirty="0" smtClean="0"/>
              <a:t>Distribution of Clothing, mattress and night wear </a:t>
            </a:r>
            <a:endParaRPr lang="en-CA" dirty="0"/>
          </a:p>
        </p:txBody>
      </p:sp>
    </p:spTree>
    <p:extLst>
      <p:ext uri="{BB962C8B-B14F-4D97-AF65-F5344CB8AC3E}">
        <p14:creationId xmlns:p14="http://schemas.microsoft.com/office/powerpoint/2010/main" xmlns="" val="2763338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GEMECHIS\Desktop\NL\Picture 2\20210722_135144.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rot="10800000">
            <a:off x="1153391" y="1659702"/>
            <a:ext cx="6837218" cy="416883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lstStyle/>
          <a:p>
            <a:r>
              <a:rPr lang="en-CA" dirty="0" smtClean="0"/>
              <a:t>Conti…</a:t>
            </a:r>
            <a:endParaRPr lang="en-CA" dirty="0"/>
          </a:p>
        </p:txBody>
      </p:sp>
    </p:spTree>
    <p:extLst>
      <p:ext uri="{BB962C8B-B14F-4D97-AF65-F5344CB8AC3E}">
        <p14:creationId xmlns:p14="http://schemas.microsoft.com/office/powerpoint/2010/main" xmlns="" val="487668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755576" y="2674938"/>
            <a:ext cx="6408811" cy="3451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r>
              <a:rPr lang="en-US" dirty="0" smtClean="0"/>
              <a:t>After wearing the clothing in the center </a:t>
            </a:r>
            <a:endParaRPr lang="en-CA" dirty="0"/>
          </a:p>
        </p:txBody>
      </p:sp>
    </p:spTree>
    <p:extLst>
      <p:ext uri="{BB962C8B-B14F-4D97-AF65-F5344CB8AC3E}">
        <p14:creationId xmlns:p14="http://schemas.microsoft.com/office/powerpoint/2010/main" xmlns="" val="1455062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rot="10502184">
            <a:off x="1635197" y="1560740"/>
            <a:ext cx="4618091" cy="4618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Under 18 beneficiaries</a:t>
            </a:r>
            <a:endParaRPr lang="en-CA" dirty="0"/>
          </a:p>
        </p:txBody>
      </p:sp>
    </p:spTree>
    <p:extLst>
      <p:ext uri="{BB962C8B-B14F-4D97-AF65-F5344CB8AC3E}">
        <p14:creationId xmlns:p14="http://schemas.microsoft.com/office/powerpoint/2010/main" xmlns="" val="108831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rot="10800000">
            <a:off x="1403646" y="1988840"/>
            <a:ext cx="5400599" cy="37386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smtClean="0"/>
              <a:t>Conti…</a:t>
            </a:r>
            <a:endParaRPr lang="en-CA"/>
          </a:p>
        </p:txBody>
      </p:sp>
    </p:spTree>
    <p:extLst>
      <p:ext uri="{BB962C8B-B14F-4D97-AF65-F5344CB8AC3E}">
        <p14:creationId xmlns:p14="http://schemas.microsoft.com/office/powerpoint/2010/main" xmlns="" val="2445510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88840"/>
            <a:ext cx="8640959" cy="4680520"/>
          </a:xfrm>
        </p:spPr>
        <p:txBody>
          <a:bodyPr>
            <a:noAutofit/>
          </a:bodyPr>
          <a:lstStyle/>
          <a:p>
            <a:pPr algn="just">
              <a:lnSpc>
                <a:spcPct val="150000"/>
              </a:lnSpc>
              <a:spcAft>
                <a:spcPts val="1000"/>
              </a:spcAft>
            </a:pPr>
            <a:r>
              <a:rPr lang="en-CA" sz="2000" dirty="0">
                <a:latin typeface="Times New Roman"/>
                <a:ea typeface="Calibri"/>
                <a:cs typeface="Times New Roman"/>
              </a:rPr>
              <a:t>In the temporary rehabilitation center (shelter) the other principal services provided for the target beneficiaries was nutritional support (feeding). </a:t>
            </a:r>
            <a:endParaRPr lang="en-CA" sz="2000" dirty="0" smtClean="0">
              <a:latin typeface="Times New Roman"/>
              <a:ea typeface="Calibri"/>
              <a:cs typeface="Times New Roman"/>
            </a:endParaRPr>
          </a:p>
          <a:p>
            <a:pPr algn="just">
              <a:lnSpc>
                <a:spcPct val="150000"/>
              </a:lnSpc>
              <a:spcAft>
                <a:spcPts val="1000"/>
              </a:spcAft>
            </a:pPr>
            <a:r>
              <a:rPr lang="en-CA" sz="2000" dirty="0" smtClean="0">
                <a:latin typeface="Times New Roman"/>
                <a:ea typeface="Calibri"/>
                <a:cs typeface="Times New Roman"/>
              </a:rPr>
              <a:t>In </a:t>
            </a:r>
            <a:r>
              <a:rPr lang="en-CA" sz="2000" dirty="0">
                <a:latin typeface="Times New Roman"/>
                <a:ea typeface="Calibri"/>
                <a:cs typeface="Times New Roman"/>
              </a:rPr>
              <a:t>addition to the above mentioned services nutritious meals were provided with variation to the homeless people enrolled in the center on regular basis by adapting to the targets caloric needs. </a:t>
            </a:r>
            <a:endParaRPr lang="en-CA" sz="2000" dirty="0" smtClean="0">
              <a:latin typeface="Times New Roman"/>
              <a:ea typeface="Calibri"/>
              <a:cs typeface="Times New Roman"/>
            </a:endParaRPr>
          </a:p>
          <a:p>
            <a:pPr algn="just">
              <a:lnSpc>
                <a:spcPct val="150000"/>
              </a:lnSpc>
              <a:spcAft>
                <a:spcPts val="1000"/>
              </a:spcAft>
            </a:pPr>
            <a:r>
              <a:rPr lang="en-CA" sz="2000" dirty="0" smtClean="0">
                <a:latin typeface="Times New Roman"/>
                <a:ea typeface="Calibri"/>
                <a:cs typeface="Times New Roman"/>
              </a:rPr>
              <a:t>The </a:t>
            </a:r>
            <a:r>
              <a:rPr lang="en-CA" sz="2000" dirty="0">
                <a:latin typeface="Times New Roman"/>
                <a:ea typeface="Calibri"/>
                <a:cs typeface="Times New Roman"/>
              </a:rPr>
              <a:t>menu of daily meal for breakfast, lunch and dinner was posted at visible position. </a:t>
            </a:r>
            <a:endParaRPr lang="en-CA" sz="2000" dirty="0" smtClean="0">
              <a:latin typeface="Times New Roman"/>
              <a:ea typeface="Calibri"/>
              <a:cs typeface="Times New Roman"/>
            </a:endParaRPr>
          </a:p>
          <a:p>
            <a:pPr algn="just">
              <a:lnSpc>
                <a:spcPct val="150000"/>
              </a:lnSpc>
              <a:spcAft>
                <a:spcPts val="1000"/>
              </a:spcAft>
            </a:pPr>
            <a:r>
              <a:rPr lang="en-CA" sz="2000" dirty="0" smtClean="0">
                <a:latin typeface="Times New Roman"/>
                <a:ea typeface="Calibri"/>
                <a:cs typeface="Times New Roman"/>
              </a:rPr>
              <a:t>The </a:t>
            </a:r>
            <a:r>
              <a:rPr lang="en-CA" sz="2000" dirty="0">
                <a:latin typeface="Times New Roman"/>
                <a:ea typeface="Calibri"/>
                <a:cs typeface="Times New Roman"/>
              </a:rPr>
              <a:t>center employed chef/cook and provided food services three times a day.  </a:t>
            </a:r>
            <a:endParaRPr lang="en-CA" sz="2000" dirty="0">
              <a:latin typeface="Calibri"/>
              <a:ea typeface="Calibri"/>
              <a:cs typeface="Times New Roman"/>
            </a:endParaRPr>
          </a:p>
          <a:p>
            <a:endParaRPr lang="en-CA" sz="2000" dirty="0"/>
          </a:p>
        </p:txBody>
      </p:sp>
      <p:sp>
        <p:nvSpPr>
          <p:cNvPr id="3" name="Title 2"/>
          <p:cNvSpPr>
            <a:spLocks noGrp="1"/>
          </p:cNvSpPr>
          <p:nvPr>
            <p:ph type="title"/>
          </p:nvPr>
        </p:nvSpPr>
        <p:spPr/>
        <p:txBody>
          <a:bodyPr/>
          <a:lstStyle/>
          <a:p>
            <a:r>
              <a:rPr lang="en-CA" dirty="0" smtClean="0"/>
              <a:t>Nutritional support </a:t>
            </a:r>
            <a:endParaRPr lang="en-CA" dirty="0"/>
          </a:p>
        </p:txBody>
      </p:sp>
    </p:spTree>
    <p:extLst>
      <p:ext uri="{BB962C8B-B14F-4D97-AF65-F5344CB8AC3E}">
        <p14:creationId xmlns:p14="http://schemas.microsoft.com/office/powerpoint/2010/main" xmlns="" val="3348452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3" y="2675466"/>
            <a:ext cx="8136904" cy="3705861"/>
          </a:xfrm>
        </p:spPr>
        <p:txBody>
          <a:bodyPr>
            <a:normAutofit/>
          </a:bodyPr>
          <a:lstStyle/>
          <a:p>
            <a:r>
              <a:rPr lang="en-US" sz="2800" dirty="0" smtClean="0"/>
              <a:t>To contribute to integral human development through ensuring the socio economic well-being of the society in Social &amp; Development works.</a:t>
            </a:r>
          </a:p>
          <a:p>
            <a:endParaRPr lang="en-CA" sz="2800" dirty="0"/>
          </a:p>
        </p:txBody>
      </p:sp>
      <p:sp>
        <p:nvSpPr>
          <p:cNvPr id="2" name="Title 1"/>
          <p:cNvSpPr>
            <a:spLocks noGrp="1"/>
          </p:cNvSpPr>
          <p:nvPr>
            <p:ph type="title"/>
          </p:nvPr>
        </p:nvSpPr>
        <p:spPr/>
        <p:txBody>
          <a:bodyPr>
            <a:normAutofit/>
          </a:bodyPr>
          <a:lstStyle/>
          <a:p>
            <a:r>
              <a:rPr lang="en-US" sz="4000" b="1" dirty="0">
                <a:solidFill>
                  <a:srgbClr val="006600"/>
                </a:solidFill>
              </a:rPr>
              <a:t>Overall goal of the NLC</a:t>
            </a:r>
            <a:endParaRPr lang="en-CA" sz="4000" b="1" dirty="0">
              <a:solidFill>
                <a:srgbClr val="006600"/>
              </a:solidFill>
            </a:endParaRPr>
          </a:p>
        </p:txBody>
      </p:sp>
    </p:spTree>
    <p:extLst>
      <p:ext uri="{BB962C8B-B14F-4D97-AF65-F5344CB8AC3E}">
        <p14:creationId xmlns:p14="http://schemas.microsoft.com/office/powerpoint/2010/main" xmlns="" val="1686046640"/>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276872"/>
            <a:ext cx="8640959" cy="4176464"/>
          </a:xfrm>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Health Support is one of the service packages to be provided to the beneficiaries </a:t>
            </a:r>
          </a:p>
          <a:p>
            <a:r>
              <a:rPr lang="en-US" dirty="0" smtClean="0">
                <a:latin typeface="Times New Roman" panose="02020603050405020304" pitchFamily="18" charset="0"/>
                <a:cs typeface="Times New Roman" panose="02020603050405020304" pitchFamily="18" charset="0"/>
              </a:rPr>
              <a:t>Accordingly, the medical check up, treatment of sick individuals and referral linkage of cases with health problem the clinic in the Rehabilitation Center </a:t>
            </a:r>
          </a:p>
          <a:p>
            <a:r>
              <a:rPr lang="en-US" dirty="0" smtClean="0">
                <a:latin typeface="Times New Roman" panose="02020603050405020304" pitchFamily="18" charset="0"/>
                <a:cs typeface="Times New Roman" panose="02020603050405020304" pitchFamily="18" charset="0"/>
              </a:rPr>
              <a:t>Medical check up was conducted for the beneficiaries by deployed par-time medical doctor in addition to routine health  monitoring </a:t>
            </a:r>
            <a:endParaRPr lang="en-US" dirty="0">
              <a:latin typeface="Times New Roman" panose="02020603050405020304" pitchFamily="18" charset="0"/>
              <a:cs typeface="Times New Roman" panose="02020603050405020304" pitchFamily="18" charset="0"/>
            </a:endParaRPr>
          </a:p>
          <a:p>
            <a:r>
              <a:rPr lang="en-US" dirty="0" smtClean="0">
                <a:latin typeface="Times New Roman"/>
                <a:ea typeface="Calibri"/>
                <a:cs typeface="Times New Roman"/>
              </a:rPr>
              <a:t>Provide </a:t>
            </a:r>
            <a:r>
              <a:rPr lang="en-US" dirty="0">
                <a:latin typeface="Times New Roman"/>
                <a:ea typeface="Calibri"/>
                <a:cs typeface="Times New Roman"/>
              </a:rPr>
              <a:t>personal hygiene kit that contains basic  sanitary materials for target on regular </a:t>
            </a:r>
            <a:r>
              <a:rPr lang="en-US" dirty="0" smtClean="0">
                <a:latin typeface="Times New Roman"/>
                <a:ea typeface="Calibri"/>
                <a:cs typeface="Times New Roman"/>
              </a:rPr>
              <a:t>bases</a:t>
            </a:r>
            <a:endParaRPr lang="en-CA" sz="2000" dirty="0" smtClean="0">
              <a:latin typeface="Calibri"/>
              <a:ea typeface="Calibri"/>
              <a:cs typeface="Times New Roman"/>
            </a:endParaRPr>
          </a:p>
          <a:p>
            <a:r>
              <a:rPr lang="en-US" dirty="0" smtClean="0">
                <a:latin typeface="Times New Roman"/>
                <a:ea typeface="Calibri"/>
                <a:cs typeface="Times New Roman"/>
              </a:rPr>
              <a:t>Availed </a:t>
            </a:r>
            <a:r>
              <a:rPr lang="en-US" dirty="0">
                <a:latin typeface="Times New Roman"/>
                <a:ea typeface="Calibri"/>
                <a:cs typeface="Times New Roman"/>
              </a:rPr>
              <a:t>sanitary materials and monitor cleanliness/personal hygiene of the target people</a:t>
            </a:r>
            <a:endParaRPr lang="en-CA" sz="2000" dirty="0">
              <a:latin typeface="Calibri"/>
              <a:ea typeface="Calibri"/>
              <a:cs typeface="Times New Roman"/>
            </a:endParaRPr>
          </a:p>
          <a:p>
            <a:endParaRPr lang="en-US" dirty="0" smtClean="0"/>
          </a:p>
        </p:txBody>
      </p:sp>
      <p:sp>
        <p:nvSpPr>
          <p:cNvPr id="3" name="Title 2"/>
          <p:cNvSpPr>
            <a:spLocks noGrp="1"/>
          </p:cNvSpPr>
          <p:nvPr>
            <p:ph type="title"/>
          </p:nvPr>
        </p:nvSpPr>
        <p:spPr/>
        <p:txBody>
          <a:bodyPr/>
          <a:lstStyle/>
          <a:p>
            <a:r>
              <a:rPr lang="en-US" dirty="0" smtClean="0"/>
              <a:t>Health care services</a:t>
            </a:r>
            <a:endParaRPr lang="en-CA" dirty="0"/>
          </a:p>
        </p:txBody>
      </p:sp>
    </p:spTree>
    <p:extLst>
      <p:ext uri="{BB962C8B-B14F-4D97-AF65-F5344CB8AC3E}">
        <p14:creationId xmlns:p14="http://schemas.microsoft.com/office/powerpoint/2010/main" xmlns="" val="2199174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060848"/>
            <a:ext cx="8712967" cy="4464496"/>
          </a:xfrm>
        </p:spPr>
        <p:txBody>
          <a:bodyPr>
            <a:normAutofit fontScale="92500" lnSpcReduction="10000"/>
          </a:bodyPr>
          <a:lstStyle/>
          <a:p>
            <a:pPr algn="just">
              <a:lnSpc>
                <a:spcPct val="150000"/>
              </a:lnSpc>
              <a:spcAft>
                <a:spcPts val="0"/>
              </a:spcAft>
            </a:pPr>
            <a:r>
              <a:rPr lang="en-US" dirty="0">
                <a:latin typeface="Times New Roman"/>
                <a:ea typeface="Calibri"/>
                <a:cs typeface="Times New Roman"/>
              </a:rPr>
              <a:t>Apart from routine medical and referral linkage a total of 42 beneficiaries were treated at eye clinic and forty of they were provided with eye glass and medication and the remaining two were referred to hospital. </a:t>
            </a:r>
            <a:endParaRPr lang="en-US" dirty="0" smtClean="0">
              <a:latin typeface="Times New Roman"/>
              <a:ea typeface="Calibri"/>
              <a:cs typeface="Times New Roman"/>
            </a:endParaRPr>
          </a:p>
          <a:p>
            <a:pPr algn="just">
              <a:lnSpc>
                <a:spcPct val="150000"/>
              </a:lnSpc>
              <a:spcAft>
                <a:spcPts val="0"/>
              </a:spcAft>
            </a:pPr>
            <a:r>
              <a:rPr lang="en-US" dirty="0" smtClean="0">
                <a:latin typeface="Times New Roman"/>
                <a:ea typeface="Calibri"/>
                <a:cs typeface="Times New Roman"/>
              </a:rPr>
              <a:t>A </a:t>
            </a:r>
            <a:r>
              <a:rPr lang="en-US" dirty="0">
                <a:latin typeface="Times New Roman"/>
                <a:ea typeface="Calibri"/>
                <a:cs typeface="Times New Roman"/>
              </a:rPr>
              <a:t>total of 9 beneficiaries were positive for COVID-19 and quarantined. </a:t>
            </a:r>
            <a:endParaRPr lang="en-US" dirty="0" smtClean="0">
              <a:latin typeface="Times New Roman"/>
              <a:ea typeface="Calibri"/>
              <a:cs typeface="Times New Roman"/>
            </a:endParaRPr>
          </a:p>
          <a:p>
            <a:pPr algn="just">
              <a:lnSpc>
                <a:spcPct val="150000"/>
              </a:lnSpc>
              <a:spcAft>
                <a:spcPts val="0"/>
              </a:spcAft>
            </a:pPr>
            <a:r>
              <a:rPr lang="en-US" dirty="0" smtClean="0">
                <a:latin typeface="Times New Roman"/>
                <a:ea typeface="Calibri"/>
                <a:cs typeface="Times New Roman"/>
              </a:rPr>
              <a:t>Out </a:t>
            </a:r>
            <a:r>
              <a:rPr lang="en-US" dirty="0">
                <a:latin typeface="Times New Roman"/>
                <a:ea typeface="Calibri"/>
                <a:cs typeface="Times New Roman"/>
              </a:rPr>
              <a:t>of them one case was admitted and attending treatment at </a:t>
            </a:r>
            <a:r>
              <a:rPr lang="en-US" dirty="0" err="1">
                <a:latin typeface="Times New Roman"/>
                <a:ea typeface="Calibri"/>
                <a:cs typeface="Times New Roman"/>
              </a:rPr>
              <a:t>Adama</a:t>
            </a:r>
            <a:r>
              <a:rPr lang="en-US" dirty="0">
                <a:latin typeface="Times New Roman"/>
                <a:ea typeface="Calibri"/>
                <a:cs typeface="Times New Roman"/>
              </a:rPr>
              <a:t> </a:t>
            </a:r>
            <a:r>
              <a:rPr lang="en-US" dirty="0" err="1">
                <a:latin typeface="Times New Roman"/>
                <a:ea typeface="Calibri"/>
                <a:cs typeface="Times New Roman"/>
              </a:rPr>
              <a:t>Hopital</a:t>
            </a:r>
            <a:r>
              <a:rPr lang="en-US" dirty="0">
                <a:latin typeface="Times New Roman"/>
                <a:ea typeface="Calibri"/>
                <a:cs typeface="Times New Roman"/>
              </a:rPr>
              <a:t>. </a:t>
            </a:r>
            <a:endParaRPr lang="en-CA" sz="2000" dirty="0">
              <a:latin typeface="Calibri"/>
              <a:ea typeface="Calibri"/>
              <a:cs typeface="Times New Roman"/>
            </a:endParaRPr>
          </a:p>
          <a:p>
            <a:endParaRPr lang="en-CA" dirty="0"/>
          </a:p>
        </p:txBody>
      </p:sp>
      <p:sp>
        <p:nvSpPr>
          <p:cNvPr id="3" name="Title 2"/>
          <p:cNvSpPr>
            <a:spLocks noGrp="1"/>
          </p:cNvSpPr>
          <p:nvPr>
            <p:ph type="title"/>
          </p:nvPr>
        </p:nvSpPr>
        <p:spPr/>
        <p:txBody>
          <a:bodyPr/>
          <a:lstStyle/>
          <a:p>
            <a:r>
              <a:rPr lang="en-CA" dirty="0" smtClean="0"/>
              <a:t>Conti…</a:t>
            </a:r>
            <a:endParaRPr lang="en-CA" dirty="0"/>
          </a:p>
        </p:txBody>
      </p:sp>
    </p:spTree>
    <p:extLst>
      <p:ext uri="{BB962C8B-B14F-4D97-AF65-F5344CB8AC3E}">
        <p14:creationId xmlns:p14="http://schemas.microsoft.com/office/powerpoint/2010/main" xmlns="" val="876943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EMECHIS\Desktop\NL\Picture 2\20210802_190415.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rot="5400000">
            <a:off x="2930687" y="1481138"/>
            <a:ext cx="3282626" cy="452596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lstStyle/>
          <a:p>
            <a:r>
              <a:rPr lang="en-US" dirty="0" smtClean="0"/>
              <a:t>Conti…</a:t>
            </a:r>
            <a:endParaRPr lang="en-CA" dirty="0"/>
          </a:p>
        </p:txBody>
      </p:sp>
    </p:spTree>
    <p:extLst>
      <p:ext uri="{BB962C8B-B14F-4D97-AF65-F5344CB8AC3E}">
        <p14:creationId xmlns:p14="http://schemas.microsoft.com/office/powerpoint/2010/main" xmlns="" val="3942916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a:off x="1982460" y="2017066"/>
            <a:ext cx="5179079" cy="34541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Blood donation </a:t>
            </a:r>
            <a:endParaRPr lang="en-CA" dirty="0"/>
          </a:p>
        </p:txBody>
      </p:sp>
    </p:spTree>
    <p:extLst>
      <p:ext uri="{BB962C8B-B14F-4D97-AF65-F5344CB8AC3E}">
        <p14:creationId xmlns:p14="http://schemas.microsoft.com/office/powerpoint/2010/main" xmlns="" val="2751896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2060848"/>
            <a:ext cx="8136903" cy="4065315"/>
          </a:xfrm>
        </p:spPr>
        <p:txBody>
          <a:bodyPr>
            <a:normAutofit lnSpcReduction="10000"/>
          </a:bodyPr>
          <a:lstStyle/>
          <a:p>
            <a:r>
              <a:rPr lang="en-US" dirty="0" smtClean="0"/>
              <a:t>Experienced professional was assigned as par time counselor of the beneficiaries </a:t>
            </a:r>
          </a:p>
          <a:p>
            <a:r>
              <a:rPr lang="en-US" dirty="0" smtClean="0"/>
              <a:t>Assessment was done by spending time with the beneficiaries </a:t>
            </a:r>
          </a:p>
          <a:p>
            <a:r>
              <a:rPr lang="en-US" dirty="0" smtClean="0"/>
              <a:t>Clients with stress, addiction and sign of depression were detected for counseling </a:t>
            </a:r>
          </a:p>
          <a:p>
            <a:r>
              <a:rPr lang="en-US" dirty="0" smtClean="0"/>
              <a:t>Counselling services was provided to the beneficiaries depending on their status </a:t>
            </a:r>
          </a:p>
          <a:p>
            <a:r>
              <a:rPr lang="en-US" dirty="0" smtClean="0"/>
              <a:t>The counseling services provided for a total of ______ individuals by psychologist </a:t>
            </a:r>
          </a:p>
          <a:p>
            <a:endParaRPr lang="en-CA" dirty="0"/>
          </a:p>
        </p:txBody>
      </p:sp>
      <p:sp>
        <p:nvSpPr>
          <p:cNvPr id="3" name="Title 2"/>
          <p:cNvSpPr>
            <a:spLocks noGrp="1"/>
          </p:cNvSpPr>
          <p:nvPr>
            <p:ph type="title"/>
          </p:nvPr>
        </p:nvSpPr>
        <p:spPr/>
        <p:txBody>
          <a:bodyPr>
            <a:normAutofit/>
          </a:bodyPr>
          <a:lstStyle/>
          <a:p>
            <a:r>
              <a:rPr lang="en-US" dirty="0" smtClean="0"/>
              <a:t>Psychosocial support </a:t>
            </a:r>
            <a:endParaRPr lang="en-CA" dirty="0"/>
          </a:p>
        </p:txBody>
      </p:sp>
    </p:spTree>
    <p:extLst>
      <p:ext uri="{BB962C8B-B14F-4D97-AF65-F5344CB8AC3E}">
        <p14:creationId xmlns:p14="http://schemas.microsoft.com/office/powerpoint/2010/main" xmlns="" val="181609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GEMECHIS\Desktop\NL\Picture 2\20210802_190514.jp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rot="5400000">
            <a:off x="3057563" y="1481138"/>
            <a:ext cx="3028874" cy="452596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lstStyle/>
          <a:p>
            <a:r>
              <a:rPr lang="en-US" dirty="0" err="1" smtClean="0"/>
              <a:t>Cont</a:t>
            </a:r>
            <a:r>
              <a:rPr lang="en-US" dirty="0" smtClean="0"/>
              <a:t>…</a:t>
            </a:r>
            <a:endParaRPr lang="en-CA" dirty="0"/>
          </a:p>
        </p:txBody>
      </p:sp>
    </p:spTree>
    <p:extLst>
      <p:ext uri="{BB962C8B-B14F-4D97-AF65-F5344CB8AC3E}">
        <p14:creationId xmlns:p14="http://schemas.microsoft.com/office/powerpoint/2010/main" xmlns="" val="3810968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3" y="1988840"/>
            <a:ext cx="8280920" cy="4464496"/>
          </a:xfrm>
        </p:spPr>
        <p:txBody>
          <a:bodyPr>
            <a:normAutofit fontScale="92500" lnSpcReduction="20000"/>
          </a:bodyPr>
          <a:lstStyle/>
          <a:p>
            <a:pPr lvl="0">
              <a:buClr>
                <a:srgbClr val="31B6FD"/>
              </a:buClr>
            </a:pPr>
            <a:r>
              <a:rPr lang="en-US" sz="3600" dirty="0"/>
              <a:t>Training was Given to the beneficiaries welcomed to the rehabilitation center </a:t>
            </a:r>
          </a:p>
          <a:p>
            <a:pPr lvl="0">
              <a:buClr>
                <a:srgbClr val="31B6FD"/>
              </a:buClr>
            </a:pPr>
            <a:r>
              <a:rPr lang="en-US" sz="3600" dirty="0"/>
              <a:t>Attended training on life skill, SBCC, and emotional intelligence based on age category </a:t>
            </a:r>
            <a:endParaRPr lang="en-US" sz="3600" dirty="0" smtClean="0"/>
          </a:p>
          <a:p>
            <a:pPr lvl="1">
              <a:buClr>
                <a:srgbClr val="31B6FD"/>
              </a:buClr>
            </a:pPr>
            <a:r>
              <a:rPr lang="en-US" sz="3400" dirty="0" smtClean="0"/>
              <a:t>14-18  Male 70 Female 5</a:t>
            </a:r>
            <a:endParaRPr lang="en-US" sz="3400" dirty="0"/>
          </a:p>
          <a:p>
            <a:pPr lvl="1">
              <a:buClr>
                <a:srgbClr val="31B6FD"/>
              </a:buClr>
            </a:pPr>
            <a:r>
              <a:rPr lang="en-US" sz="3600" dirty="0" smtClean="0"/>
              <a:t>19-24 A total of 26</a:t>
            </a:r>
            <a:endParaRPr lang="en-US" sz="3600" dirty="0"/>
          </a:p>
          <a:p>
            <a:pPr lvl="1">
              <a:buClr>
                <a:srgbClr val="31B6FD"/>
              </a:buClr>
            </a:pPr>
            <a:r>
              <a:rPr lang="en-US" sz="3600" dirty="0" smtClean="0"/>
              <a:t>25-34  A total of 105</a:t>
            </a:r>
            <a:endParaRPr lang="en-US" sz="3600" dirty="0"/>
          </a:p>
          <a:p>
            <a:pPr lvl="1">
              <a:buClr>
                <a:srgbClr val="31B6FD"/>
              </a:buClr>
            </a:pPr>
            <a:r>
              <a:rPr lang="en-US" sz="3600" dirty="0" smtClean="0"/>
              <a:t>35-59  A total of 29</a:t>
            </a:r>
            <a:endParaRPr lang="en-US" sz="3600" dirty="0"/>
          </a:p>
          <a:p>
            <a:endParaRPr lang="en-CA" dirty="0"/>
          </a:p>
        </p:txBody>
      </p:sp>
      <p:sp>
        <p:nvSpPr>
          <p:cNvPr id="3" name="Title 2"/>
          <p:cNvSpPr>
            <a:spLocks noGrp="1"/>
          </p:cNvSpPr>
          <p:nvPr>
            <p:ph type="title"/>
          </p:nvPr>
        </p:nvSpPr>
        <p:spPr>
          <a:xfrm>
            <a:off x="467544" y="836712"/>
            <a:ext cx="8229600" cy="1252728"/>
          </a:xfrm>
        </p:spPr>
        <p:txBody>
          <a:bodyPr>
            <a:normAutofit/>
          </a:bodyPr>
          <a:lstStyle/>
          <a:p>
            <a:r>
              <a:rPr lang="en-US" sz="4000" b="1" dirty="0" smtClean="0">
                <a:solidFill>
                  <a:schemeClr val="tx1"/>
                </a:solidFill>
              </a:rPr>
              <a:t>Life skill training </a:t>
            </a:r>
            <a:endParaRPr lang="en-CA" sz="4000" b="1" dirty="0">
              <a:solidFill>
                <a:schemeClr val="tx1"/>
              </a:solidFill>
            </a:endParaRPr>
          </a:p>
        </p:txBody>
      </p:sp>
    </p:spTree>
    <p:extLst>
      <p:ext uri="{BB962C8B-B14F-4D97-AF65-F5344CB8AC3E}">
        <p14:creationId xmlns:p14="http://schemas.microsoft.com/office/powerpoint/2010/main" xmlns="" val="38268727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2420888"/>
            <a:ext cx="8064895" cy="3816424"/>
          </a:xfrm>
        </p:spPr>
        <p:txBody>
          <a:bodyPr>
            <a:normAutofit fontScale="85000" lnSpcReduction="20000"/>
          </a:bodyPr>
          <a:lstStyle/>
          <a:p>
            <a:pPr marL="342900" lvl="0" indent="-342900" defTabSz="457200">
              <a:spcBef>
                <a:spcPts val="1000"/>
              </a:spcBef>
              <a:buClr>
                <a:srgbClr val="5FCBEF"/>
              </a:buClr>
              <a:buSzPct val="80000"/>
              <a:buFont typeface="Wingdings 3" charset="2"/>
              <a:buChar char=""/>
            </a:pPr>
            <a:r>
              <a:rPr lang="en-US" sz="3000" b="1" dirty="0">
                <a:solidFill>
                  <a:prstClr val="black">
                    <a:lumMod val="75000"/>
                    <a:lumOff val="25000"/>
                  </a:prstClr>
                </a:solidFill>
                <a:latin typeface="Times New Roman" panose="02020603050405020304" pitchFamily="18" charset="0"/>
                <a:cs typeface="Times New Roman" panose="02020603050405020304" pitchFamily="18" charset="0"/>
              </a:rPr>
              <a:t>Facts about Teenagers and youth and their common behaviors </a:t>
            </a:r>
          </a:p>
          <a:p>
            <a:pPr marL="342900" lvl="0" indent="-342900" defTabSz="457200">
              <a:spcBef>
                <a:spcPts val="1000"/>
              </a:spcBef>
              <a:buClr>
                <a:srgbClr val="5FCBEF"/>
              </a:buClr>
              <a:buSzPct val="80000"/>
              <a:buFont typeface="Wingdings 3" charset="2"/>
              <a:buChar char=""/>
            </a:pPr>
            <a:r>
              <a:rPr lang="en-US" sz="3000" b="1" dirty="0">
                <a:solidFill>
                  <a:prstClr val="black">
                    <a:lumMod val="75000"/>
                    <a:lumOff val="25000"/>
                  </a:prstClr>
                </a:solidFill>
                <a:latin typeface="Times New Roman" panose="02020603050405020304" pitchFamily="18" charset="0"/>
                <a:cs typeface="Times New Roman" panose="02020603050405020304" pitchFamily="18" charset="0"/>
              </a:rPr>
              <a:t>Core Life skill </a:t>
            </a:r>
            <a:endParaRPr lang="en-US" sz="3000" b="1" dirty="0" smtClean="0">
              <a:solidFill>
                <a:prstClr val="black">
                  <a:lumMod val="75000"/>
                  <a:lumOff val="25000"/>
                </a:prstClr>
              </a:solidFill>
              <a:latin typeface="Times New Roman" panose="02020603050405020304" pitchFamily="18" charset="0"/>
              <a:cs typeface="Times New Roman" panose="02020603050405020304" pitchFamily="18" charset="0"/>
            </a:endParaRPr>
          </a:p>
          <a:p>
            <a:pPr marL="644843" lvl="1" indent="-342900" defTabSz="457200">
              <a:spcBef>
                <a:spcPts val="1000"/>
              </a:spcBef>
              <a:buClr>
                <a:srgbClr val="5FCBEF"/>
              </a:buClr>
              <a:buSzPct val="80000"/>
              <a:buFont typeface="Wingdings 3" charset="2"/>
              <a:buChar char=""/>
            </a:pPr>
            <a:r>
              <a:rPr lang="en-US" sz="2600" b="1" dirty="0" smtClean="0">
                <a:solidFill>
                  <a:prstClr val="black">
                    <a:lumMod val="75000"/>
                    <a:lumOff val="25000"/>
                  </a:prstClr>
                </a:solidFill>
                <a:latin typeface="Times New Roman" panose="02020603050405020304" pitchFamily="18" charset="0"/>
                <a:cs typeface="Times New Roman" panose="02020603050405020304" pitchFamily="18" charset="0"/>
              </a:rPr>
              <a:t>Building Self esteem</a:t>
            </a:r>
          </a:p>
          <a:p>
            <a:pPr marL="644843" lvl="1" indent="-342900" defTabSz="457200">
              <a:spcBef>
                <a:spcPts val="1000"/>
              </a:spcBef>
              <a:buClr>
                <a:srgbClr val="5FCBEF"/>
              </a:buClr>
              <a:buSzPct val="80000"/>
              <a:buFont typeface="Wingdings 3" charset="2"/>
              <a:buChar char=""/>
            </a:pPr>
            <a:r>
              <a:rPr lang="en-US" sz="2600" b="1" dirty="0" smtClean="0">
                <a:solidFill>
                  <a:prstClr val="black">
                    <a:lumMod val="75000"/>
                    <a:lumOff val="25000"/>
                  </a:prstClr>
                </a:solidFill>
                <a:latin typeface="Times New Roman" panose="02020603050405020304" pitchFamily="18" charset="0"/>
                <a:cs typeface="Times New Roman" panose="02020603050405020304" pitchFamily="18" charset="0"/>
              </a:rPr>
              <a:t>Making wise and good decision</a:t>
            </a:r>
          </a:p>
          <a:p>
            <a:pPr marL="644843" lvl="1" indent="-342900" defTabSz="457200">
              <a:spcBef>
                <a:spcPts val="1000"/>
              </a:spcBef>
              <a:buClr>
                <a:srgbClr val="5FCBEF"/>
              </a:buClr>
              <a:buSzPct val="80000"/>
              <a:buFont typeface="Wingdings 3" charset="2"/>
              <a:buChar char=""/>
            </a:pPr>
            <a:r>
              <a:rPr lang="en-US" sz="3000" b="1" dirty="0" smtClean="0">
                <a:solidFill>
                  <a:prstClr val="black">
                    <a:lumMod val="75000"/>
                    <a:lumOff val="25000"/>
                  </a:prstClr>
                </a:solidFill>
                <a:latin typeface="Times New Roman" panose="02020603050405020304" pitchFamily="18" charset="0"/>
                <a:cs typeface="Times New Roman" panose="02020603050405020304" pitchFamily="18" charset="0"/>
              </a:rPr>
              <a:t>Effective Communication skills</a:t>
            </a:r>
          </a:p>
          <a:p>
            <a:pPr marL="644843" lvl="1" indent="-342900" defTabSz="457200">
              <a:spcBef>
                <a:spcPts val="1000"/>
              </a:spcBef>
              <a:buClr>
                <a:srgbClr val="5FCBEF"/>
              </a:buClr>
              <a:buSzPct val="80000"/>
              <a:buFont typeface="Wingdings 3" charset="2"/>
              <a:buChar char=""/>
            </a:pPr>
            <a:r>
              <a:rPr lang="en-US" sz="3000" b="1" dirty="0" smtClean="0">
                <a:solidFill>
                  <a:prstClr val="black">
                    <a:lumMod val="75000"/>
                    <a:lumOff val="25000"/>
                  </a:prstClr>
                </a:solidFill>
                <a:latin typeface="Times New Roman" panose="02020603050405020304" pitchFamily="18" charset="0"/>
                <a:cs typeface="Times New Roman" panose="02020603050405020304" pitchFamily="18" charset="0"/>
              </a:rPr>
              <a:t>Interpersonal relationship skills</a:t>
            </a:r>
          </a:p>
          <a:p>
            <a:pPr marL="644843" lvl="1" indent="-342900" defTabSz="457200">
              <a:spcBef>
                <a:spcPts val="1000"/>
              </a:spcBef>
              <a:buClr>
                <a:srgbClr val="5FCBEF"/>
              </a:buClr>
              <a:buSzPct val="80000"/>
              <a:buFont typeface="Wingdings 3" charset="2"/>
              <a:buChar char=""/>
            </a:pPr>
            <a:r>
              <a:rPr lang="en-US" sz="3000" b="1" dirty="0" smtClean="0">
                <a:solidFill>
                  <a:prstClr val="black">
                    <a:lumMod val="75000"/>
                    <a:lumOff val="25000"/>
                  </a:prstClr>
                </a:solidFill>
                <a:latin typeface="Times New Roman" panose="02020603050405020304" pitchFamily="18" charset="0"/>
                <a:cs typeface="Times New Roman" panose="02020603050405020304" pitchFamily="18" charset="0"/>
              </a:rPr>
              <a:t>Problem Solving skill</a:t>
            </a:r>
          </a:p>
          <a:p>
            <a:pPr marL="644843" lvl="1" indent="-342900" defTabSz="457200">
              <a:spcBef>
                <a:spcPts val="1000"/>
              </a:spcBef>
              <a:buClr>
                <a:srgbClr val="5FCBEF"/>
              </a:buClr>
              <a:buSzPct val="80000"/>
              <a:buFont typeface="Wingdings 3" charset="2"/>
              <a:buChar char=""/>
            </a:pPr>
            <a:r>
              <a:rPr lang="en-US" sz="3000" b="1" dirty="0" smtClean="0">
                <a:solidFill>
                  <a:prstClr val="black">
                    <a:lumMod val="75000"/>
                    <a:lumOff val="25000"/>
                  </a:prstClr>
                </a:solidFill>
                <a:latin typeface="Times New Roman" panose="02020603050405020304" pitchFamily="18" charset="0"/>
                <a:cs typeface="Times New Roman" panose="02020603050405020304" pitchFamily="18" charset="0"/>
              </a:rPr>
              <a:t>Critical thinking skill</a:t>
            </a:r>
          </a:p>
          <a:p>
            <a:pPr marL="644843" lvl="1" indent="-342900" defTabSz="457200">
              <a:spcBef>
                <a:spcPts val="1000"/>
              </a:spcBef>
              <a:buClr>
                <a:srgbClr val="5FCBEF"/>
              </a:buClr>
              <a:buSzPct val="80000"/>
              <a:buFont typeface="Wingdings 3" charset="2"/>
              <a:buChar char=""/>
            </a:pPr>
            <a:endParaRPr lang="en-US" sz="2000" b="1" dirty="0">
              <a:solidFill>
                <a:prstClr val="black">
                  <a:lumMod val="75000"/>
                  <a:lumOff val="25000"/>
                </a:prstClr>
              </a:solidFill>
              <a:latin typeface="Times New Roman" panose="02020603050405020304" pitchFamily="18" charset="0"/>
              <a:cs typeface="Times New Roman" panose="02020603050405020304" pitchFamily="18" charset="0"/>
            </a:endParaRPr>
          </a:p>
          <a:p>
            <a:endParaRPr lang="en-CA" dirty="0"/>
          </a:p>
        </p:txBody>
      </p:sp>
      <p:sp>
        <p:nvSpPr>
          <p:cNvPr id="3" name="Title 2"/>
          <p:cNvSpPr>
            <a:spLocks noGrp="1"/>
          </p:cNvSpPr>
          <p:nvPr>
            <p:ph type="title"/>
          </p:nvPr>
        </p:nvSpPr>
        <p:spPr/>
        <p:txBody>
          <a:bodyPr/>
          <a:lstStyle/>
          <a:p>
            <a:r>
              <a:rPr lang="en-US" b="1" dirty="0" smtClean="0">
                <a:solidFill>
                  <a:schemeClr val="tx1"/>
                </a:solidFill>
              </a:rPr>
              <a:t>Training Content </a:t>
            </a:r>
            <a:endParaRPr lang="en-CA" b="1" dirty="0">
              <a:solidFill>
                <a:schemeClr val="tx1"/>
              </a:solidFill>
            </a:endParaRPr>
          </a:p>
        </p:txBody>
      </p:sp>
    </p:spTree>
    <p:extLst>
      <p:ext uri="{BB962C8B-B14F-4D97-AF65-F5344CB8AC3E}">
        <p14:creationId xmlns:p14="http://schemas.microsoft.com/office/powerpoint/2010/main" xmlns="" val="2567961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342900" lvl="0" indent="-342900" defTabSz="457200">
              <a:spcBef>
                <a:spcPts val="1000"/>
              </a:spcBef>
              <a:buClr>
                <a:srgbClr val="5FCBEF"/>
              </a:buClr>
              <a:buSzPct val="80000"/>
              <a:buFont typeface="Wingdings 3" charset="2"/>
              <a:buChar char=""/>
            </a:pPr>
            <a:r>
              <a:rPr lang="en-US" sz="2800" b="1" dirty="0" smtClean="0">
                <a:solidFill>
                  <a:prstClr val="black">
                    <a:lumMod val="75000"/>
                    <a:lumOff val="25000"/>
                  </a:prstClr>
                </a:solidFill>
                <a:latin typeface="Times New Roman" panose="02020603050405020304" pitchFamily="18" charset="0"/>
                <a:cs typeface="Times New Roman" panose="02020603050405020304" pitchFamily="18" charset="0"/>
              </a:rPr>
              <a:t>Empathy</a:t>
            </a:r>
          </a:p>
          <a:p>
            <a:pPr marL="342900" lvl="0" indent="-342900" defTabSz="457200">
              <a:spcBef>
                <a:spcPts val="1000"/>
              </a:spcBef>
              <a:buClr>
                <a:srgbClr val="5FCBEF"/>
              </a:buClr>
              <a:buSzPct val="80000"/>
              <a:buFont typeface="Wingdings 3" charset="2"/>
              <a:buChar char=""/>
            </a:pPr>
            <a:r>
              <a:rPr lang="en-US" sz="2800" b="1" dirty="0" smtClean="0">
                <a:solidFill>
                  <a:prstClr val="black">
                    <a:lumMod val="75000"/>
                    <a:lumOff val="25000"/>
                  </a:prstClr>
                </a:solidFill>
                <a:latin typeface="Times New Roman" panose="02020603050405020304" pitchFamily="18" charset="0"/>
                <a:cs typeface="Times New Roman" panose="02020603050405020304" pitchFamily="18" charset="0"/>
              </a:rPr>
              <a:t>Copping with stress and Emotion </a:t>
            </a:r>
          </a:p>
          <a:p>
            <a:pPr marL="342900" lvl="0" indent="-342900" defTabSz="457200">
              <a:spcBef>
                <a:spcPts val="1000"/>
              </a:spcBef>
              <a:buClr>
                <a:srgbClr val="5FCBEF"/>
              </a:buClr>
              <a:buSzPct val="80000"/>
              <a:buFont typeface="Wingdings 3" charset="2"/>
              <a:buChar char=""/>
            </a:pPr>
            <a:r>
              <a:rPr lang="en-US" sz="2800" b="1" dirty="0" smtClean="0">
                <a:solidFill>
                  <a:prstClr val="black">
                    <a:lumMod val="75000"/>
                    <a:lumOff val="25000"/>
                  </a:prstClr>
                </a:solidFill>
                <a:latin typeface="Times New Roman" panose="02020603050405020304" pitchFamily="18" charset="0"/>
                <a:cs typeface="Times New Roman" panose="02020603050405020304" pitchFamily="18" charset="0"/>
              </a:rPr>
              <a:t>Human </a:t>
            </a:r>
            <a:r>
              <a:rPr lang="en-US" sz="2800" b="1" dirty="0">
                <a:solidFill>
                  <a:prstClr val="black">
                    <a:lumMod val="75000"/>
                    <a:lumOff val="25000"/>
                  </a:prstClr>
                </a:solidFill>
                <a:latin typeface="Times New Roman" panose="02020603050405020304" pitchFamily="18" charset="0"/>
                <a:cs typeface="Times New Roman" panose="02020603050405020304" pitchFamily="18" charset="0"/>
              </a:rPr>
              <a:t>Behavior</a:t>
            </a:r>
          </a:p>
          <a:p>
            <a:pPr marL="342900" lvl="0" indent="-342900" defTabSz="457200">
              <a:spcBef>
                <a:spcPts val="1000"/>
              </a:spcBef>
              <a:buClr>
                <a:srgbClr val="5FCBEF"/>
              </a:buClr>
              <a:buSzPct val="80000"/>
              <a:buFont typeface="Wingdings 3" charset="2"/>
              <a:buChar char=""/>
            </a:pPr>
            <a:r>
              <a:rPr lang="en-US" sz="2800" b="1" dirty="0">
                <a:solidFill>
                  <a:prstClr val="black">
                    <a:lumMod val="75000"/>
                    <a:lumOff val="25000"/>
                  </a:prstClr>
                </a:solidFill>
                <a:latin typeface="Times New Roman" panose="02020603050405020304" pitchFamily="18" charset="0"/>
                <a:cs typeface="Times New Roman" panose="02020603050405020304" pitchFamily="18" charset="0"/>
              </a:rPr>
              <a:t>Peer Education to avert negative peer pressure  </a:t>
            </a:r>
          </a:p>
          <a:p>
            <a:pPr marL="342900" lvl="0" indent="-342900" defTabSz="457200">
              <a:spcBef>
                <a:spcPts val="1000"/>
              </a:spcBef>
              <a:buClr>
                <a:srgbClr val="5FCBEF"/>
              </a:buClr>
              <a:buSzPct val="80000"/>
              <a:buFont typeface="Wingdings 3" charset="2"/>
              <a:buChar char=""/>
            </a:pPr>
            <a:r>
              <a:rPr lang="en-US" sz="2800" b="1" dirty="0">
                <a:solidFill>
                  <a:prstClr val="black">
                    <a:lumMod val="75000"/>
                    <a:lumOff val="25000"/>
                  </a:prstClr>
                </a:solidFill>
                <a:latin typeface="Times New Roman" panose="02020603050405020304" pitchFamily="18" charset="0"/>
                <a:cs typeface="Times New Roman" panose="02020603050405020304" pitchFamily="18" charset="0"/>
              </a:rPr>
              <a:t>Living purposeful life </a:t>
            </a:r>
          </a:p>
          <a:p>
            <a:endParaRPr lang="en-CA" sz="4000" dirty="0"/>
          </a:p>
        </p:txBody>
      </p:sp>
      <p:sp>
        <p:nvSpPr>
          <p:cNvPr id="3" name="Title 2"/>
          <p:cNvSpPr>
            <a:spLocks noGrp="1"/>
          </p:cNvSpPr>
          <p:nvPr>
            <p:ph type="title"/>
          </p:nvPr>
        </p:nvSpPr>
        <p:spPr/>
        <p:txBody>
          <a:bodyPr/>
          <a:lstStyle/>
          <a:p>
            <a:r>
              <a:rPr lang="en-CA" dirty="0" smtClean="0">
                <a:solidFill>
                  <a:schemeClr val="tx1"/>
                </a:solidFill>
              </a:rPr>
              <a:t>Conti…</a:t>
            </a:r>
            <a:endParaRPr lang="en-CA" dirty="0">
              <a:solidFill>
                <a:schemeClr val="tx1"/>
              </a:solidFill>
            </a:endParaRPr>
          </a:p>
        </p:txBody>
      </p:sp>
    </p:spTree>
    <p:extLst>
      <p:ext uri="{BB962C8B-B14F-4D97-AF65-F5344CB8AC3E}">
        <p14:creationId xmlns:p14="http://schemas.microsoft.com/office/powerpoint/2010/main" xmlns="" val="13011610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a:off x="548923" y="1481138"/>
            <a:ext cx="8046154" cy="4525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Life skill training </a:t>
            </a:r>
            <a:endParaRPr lang="en-CA" dirty="0"/>
          </a:p>
        </p:txBody>
      </p:sp>
    </p:spTree>
    <p:extLst>
      <p:ext uri="{BB962C8B-B14F-4D97-AF65-F5344CB8AC3E}">
        <p14:creationId xmlns:p14="http://schemas.microsoft.com/office/powerpoint/2010/main" xmlns="" val="391013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2276872"/>
            <a:ext cx="8352928" cy="4248472"/>
          </a:xfrm>
        </p:spPr>
        <p:txBody>
          <a:bodyPr>
            <a:normAutofit fontScale="92500"/>
          </a:bodyPr>
          <a:lstStyle/>
          <a:p>
            <a:r>
              <a:rPr lang="en-CA" dirty="0" smtClean="0"/>
              <a:t>Since its establishment NLC had involved on different humanitarian and development services </a:t>
            </a:r>
          </a:p>
          <a:p>
            <a:r>
              <a:rPr lang="en-CA" dirty="0" smtClean="0"/>
              <a:t>This includes support for street children and people with disabilities  </a:t>
            </a:r>
          </a:p>
          <a:p>
            <a:r>
              <a:rPr lang="en-CA" dirty="0" smtClean="0"/>
              <a:t>Support of elderly people and families in extreme poverty </a:t>
            </a:r>
          </a:p>
          <a:p>
            <a:r>
              <a:rPr lang="en-CA" dirty="0" smtClean="0"/>
              <a:t>Support for unemployed youth</a:t>
            </a:r>
          </a:p>
          <a:p>
            <a:r>
              <a:rPr lang="en-CA" dirty="0" smtClean="0"/>
              <a:t>Support of prisoners </a:t>
            </a:r>
          </a:p>
          <a:p>
            <a:r>
              <a:rPr lang="en-CA" dirty="0" smtClean="0"/>
              <a:t>Engaged on ensuring gender equality and women empowerment</a:t>
            </a:r>
            <a:endParaRPr lang="en-CA" dirty="0"/>
          </a:p>
        </p:txBody>
      </p:sp>
      <p:sp>
        <p:nvSpPr>
          <p:cNvPr id="2" name="Title 1"/>
          <p:cNvSpPr>
            <a:spLocks noGrp="1"/>
          </p:cNvSpPr>
          <p:nvPr>
            <p:ph type="title"/>
          </p:nvPr>
        </p:nvSpPr>
        <p:spPr/>
        <p:txBody>
          <a:bodyPr>
            <a:normAutofit/>
          </a:bodyPr>
          <a:lstStyle/>
          <a:p>
            <a:r>
              <a:rPr lang="en-CA" sz="4000" b="1" dirty="0">
                <a:solidFill>
                  <a:srgbClr val="006600"/>
                </a:solidFill>
              </a:rPr>
              <a:t>Targeted beneficiaries </a:t>
            </a:r>
          </a:p>
        </p:txBody>
      </p:sp>
    </p:spTree>
    <p:extLst>
      <p:ext uri="{BB962C8B-B14F-4D97-AF65-F5344CB8AC3E}">
        <p14:creationId xmlns:p14="http://schemas.microsoft.com/office/powerpoint/2010/main" xmlns="" val="2901795504"/>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548923" y="1481138"/>
            <a:ext cx="8046154" cy="4525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Conti….</a:t>
            </a:r>
            <a:endParaRPr lang="en-CA" dirty="0"/>
          </a:p>
        </p:txBody>
      </p:sp>
    </p:spTree>
    <p:extLst>
      <p:ext uri="{BB962C8B-B14F-4D97-AF65-F5344CB8AC3E}">
        <p14:creationId xmlns:p14="http://schemas.microsoft.com/office/powerpoint/2010/main" xmlns="" val="1282967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276872"/>
            <a:ext cx="8640959" cy="4104456"/>
          </a:xfrm>
        </p:spPr>
        <p:txBody>
          <a:bodyPr>
            <a:normAutofit/>
          </a:bodyPr>
          <a:lstStyle/>
          <a:p>
            <a:r>
              <a:rPr lang="en-CA" dirty="0">
                <a:latin typeface="Times New Roman"/>
                <a:ea typeface="Calibri"/>
              </a:rPr>
              <a:t>The beneficiaries were provided with media, edutainment, and recreation services on the planned schedule of their daily program in the rehabilitation center. </a:t>
            </a:r>
            <a:endParaRPr lang="en-CA" dirty="0" smtClean="0">
              <a:latin typeface="Times New Roman"/>
              <a:ea typeface="Calibri"/>
            </a:endParaRPr>
          </a:p>
          <a:p>
            <a:r>
              <a:rPr lang="en-CA" dirty="0" smtClean="0">
                <a:latin typeface="Times New Roman"/>
                <a:ea typeface="Calibri"/>
              </a:rPr>
              <a:t>This </a:t>
            </a:r>
            <a:r>
              <a:rPr lang="en-CA" dirty="0">
                <a:latin typeface="Times New Roman"/>
                <a:ea typeface="Calibri"/>
              </a:rPr>
              <a:t>has a healing effect of their psychosocial problems by enabling them to forget the previous unnecessary experiences and foresee bright future. </a:t>
            </a:r>
            <a:endParaRPr lang="en-CA" dirty="0" smtClean="0">
              <a:latin typeface="Times New Roman"/>
              <a:ea typeface="Calibri"/>
            </a:endParaRPr>
          </a:p>
          <a:p>
            <a:r>
              <a:rPr lang="en-CA" dirty="0" smtClean="0">
                <a:latin typeface="Times New Roman"/>
                <a:ea typeface="Calibri"/>
              </a:rPr>
              <a:t>The </a:t>
            </a:r>
            <a:r>
              <a:rPr lang="en-CA" dirty="0">
                <a:latin typeface="Times New Roman"/>
                <a:ea typeface="Calibri"/>
              </a:rPr>
              <a:t>media and edutainment services provided were arrangement of 52 inch television in the meeting hall, table tennis, and volleyball.</a:t>
            </a:r>
            <a:endParaRPr lang="en-CA" dirty="0"/>
          </a:p>
        </p:txBody>
      </p:sp>
      <p:sp>
        <p:nvSpPr>
          <p:cNvPr id="3" name="Title 2"/>
          <p:cNvSpPr>
            <a:spLocks noGrp="1"/>
          </p:cNvSpPr>
          <p:nvPr>
            <p:ph type="title"/>
          </p:nvPr>
        </p:nvSpPr>
        <p:spPr/>
        <p:txBody>
          <a:bodyPr/>
          <a:lstStyle/>
          <a:p>
            <a:r>
              <a:rPr lang="en-CA" dirty="0" smtClean="0"/>
              <a:t>Media </a:t>
            </a:r>
            <a:r>
              <a:rPr lang="en-CA" dirty="0"/>
              <a:t>and recreation </a:t>
            </a:r>
          </a:p>
        </p:txBody>
      </p:sp>
    </p:spTree>
    <p:extLst>
      <p:ext uri="{BB962C8B-B14F-4D97-AF65-F5344CB8AC3E}">
        <p14:creationId xmlns:p14="http://schemas.microsoft.com/office/powerpoint/2010/main" xmlns="" val="38730285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132856"/>
            <a:ext cx="8640959" cy="4248472"/>
          </a:xfrm>
        </p:spPr>
        <p:txBody>
          <a:bodyPr/>
          <a:lstStyle/>
          <a:p>
            <a:endParaRPr lang="en-CA" dirty="0"/>
          </a:p>
        </p:txBody>
      </p:sp>
      <p:sp>
        <p:nvSpPr>
          <p:cNvPr id="3" name="Title 2"/>
          <p:cNvSpPr>
            <a:spLocks noGrp="1"/>
          </p:cNvSpPr>
          <p:nvPr>
            <p:ph type="title"/>
          </p:nvPr>
        </p:nvSpPr>
        <p:spPr/>
        <p:txBody>
          <a:bodyPr>
            <a:normAutofit fontScale="90000"/>
          </a:bodyPr>
          <a:lstStyle/>
          <a:p>
            <a:r>
              <a:rPr lang="en-CA" dirty="0"/>
              <a:t>B</a:t>
            </a:r>
            <a:r>
              <a:rPr lang="en-CA" dirty="0" smtClean="0"/>
              <a:t>eneficiaries involve on recreation </a:t>
            </a:r>
            <a:endParaRPr lang="en-CA" dirty="0"/>
          </a:p>
        </p:txBody>
      </p:sp>
      <p:sp>
        <p:nvSpPr>
          <p:cNvPr id="4" name="Rectangle 3"/>
          <p:cNvSpPr/>
          <p:nvPr/>
        </p:nvSpPr>
        <p:spPr>
          <a:xfrm>
            <a:off x="467544" y="2276872"/>
            <a:ext cx="4104456" cy="4104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4788024" y="2276872"/>
            <a:ext cx="4104456" cy="4104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F:\selactive activitise for baner\20210731_09445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276872"/>
            <a:ext cx="4032448" cy="4104455"/>
          </a:xfrm>
          <a:prstGeom prst="rect">
            <a:avLst/>
          </a:prstGeom>
          <a:noFill/>
          <a:ln>
            <a:noFill/>
          </a:ln>
        </p:spPr>
      </p:pic>
      <p:pic>
        <p:nvPicPr>
          <p:cNvPr id="7" name="Picture 6" descr="F:\selactive activitise for baner\IMG_20210813_031118.jpg"/>
          <p:cNvPicPr/>
          <p:nvPr/>
        </p:nvPicPr>
        <p:blipFill>
          <a:blip r:embed="rId3">
            <a:extLst>
              <a:ext uri="{28A0092B-C50C-407E-A947-70E740481C1C}">
                <a14:useLocalDpi xmlns:a14="http://schemas.microsoft.com/office/drawing/2010/main" xmlns="" val="0"/>
              </a:ext>
            </a:extLst>
          </a:blip>
          <a:srcRect/>
          <a:stretch>
            <a:fillRect/>
          </a:stretch>
        </p:blipFill>
        <p:spPr bwMode="auto">
          <a:xfrm>
            <a:off x="4788024" y="2276873"/>
            <a:ext cx="4104456" cy="4104454"/>
          </a:xfrm>
          <a:prstGeom prst="rect">
            <a:avLst/>
          </a:prstGeom>
          <a:noFill/>
          <a:ln>
            <a:noFill/>
          </a:ln>
        </p:spPr>
      </p:pic>
    </p:spTree>
    <p:extLst>
      <p:ext uri="{BB962C8B-B14F-4D97-AF65-F5344CB8AC3E}">
        <p14:creationId xmlns:p14="http://schemas.microsoft.com/office/powerpoint/2010/main" xmlns="" val="11388859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2132856"/>
            <a:ext cx="7596832" cy="3993307"/>
          </a:xfrm>
        </p:spPr>
        <p:txBody>
          <a:bodyPr>
            <a:normAutofit fontScale="85000" lnSpcReduction="20000"/>
          </a:bodyPr>
          <a:lstStyle/>
          <a:p>
            <a:r>
              <a:rPr lang="en-CA" dirty="0" smtClean="0"/>
              <a:t>The primary aim of the Urban </a:t>
            </a:r>
            <a:r>
              <a:rPr lang="en-CA" dirty="0"/>
              <a:t>D</a:t>
            </a:r>
            <a:r>
              <a:rPr lang="en-CA" dirty="0" smtClean="0"/>
              <a:t>estitute </a:t>
            </a:r>
            <a:r>
              <a:rPr lang="en-CA" dirty="0"/>
              <a:t>S</a:t>
            </a:r>
            <a:r>
              <a:rPr lang="en-CA" dirty="0" smtClean="0"/>
              <a:t>upport  Project is rehabilitation and reintegration of homeless in to normal life </a:t>
            </a:r>
          </a:p>
          <a:p>
            <a:r>
              <a:rPr lang="en-CA" dirty="0" smtClean="0"/>
              <a:t>After receiving intended services packages in the rehabilitation center those who are in the normal condition and Psychologically prepared to start new life were screened </a:t>
            </a:r>
          </a:p>
          <a:p>
            <a:r>
              <a:rPr lang="en-CA" dirty="0" smtClean="0"/>
              <a:t>A total of _______ beneficiaries were identified for reunification and _______ of them were reunified </a:t>
            </a:r>
          </a:p>
          <a:p>
            <a:r>
              <a:rPr lang="en-CA" dirty="0" smtClean="0"/>
              <a:t>They were provided with _______ amount of money transferred to their account in order to generate income based on Entrepreneurship training they received </a:t>
            </a:r>
          </a:p>
          <a:p>
            <a:endParaRPr lang="en-CA" dirty="0"/>
          </a:p>
        </p:txBody>
      </p:sp>
      <p:sp>
        <p:nvSpPr>
          <p:cNvPr id="3" name="Title 2"/>
          <p:cNvSpPr>
            <a:spLocks noGrp="1"/>
          </p:cNvSpPr>
          <p:nvPr>
            <p:ph type="title"/>
          </p:nvPr>
        </p:nvSpPr>
        <p:spPr/>
        <p:txBody>
          <a:bodyPr/>
          <a:lstStyle/>
          <a:p>
            <a:r>
              <a:rPr lang="en-CA" dirty="0" smtClean="0"/>
              <a:t>Reintegration </a:t>
            </a:r>
            <a:endParaRPr lang="en-CA" dirty="0"/>
          </a:p>
        </p:txBody>
      </p:sp>
    </p:spTree>
    <p:extLst>
      <p:ext uri="{BB962C8B-B14F-4D97-AF65-F5344CB8AC3E}">
        <p14:creationId xmlns:p14="http://schemas.microsoft.com/office/powerpoint/2010/main" xmlns="" val="6743170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88840"/>
            <a:ext cx="8640960" cy="4392488"/>
          </a:xfrm>
        </p:spPr>
        <p:txBody>
          <a:bodyPr>
            <a:normAutofit fontScale="70000" lnSpcReduction="20000"/>
          </a:bodyPr>
          <a:lstStyle/>
          <a:p>
            <a:pPr algn="just">
              <a:lnSpc>
                <a:spcPct val="150000"/>
              </a:lnSpc>
              <a:spcAft>
                <a:spcPts val="1000"/>
              </a:spcAft>
            </a:pPr>
            <a:r>
              <a:rPr lang="en-CA" dirty="0">
                <a:latin typeface="Times New Roman"/>
                <a:ea typeface="Calibri"/>
                <a:cs typeface="Times New Roman"/>
              </a:rPr>
              <a:t>In order to sustain the project impact in the life of the beneficiaries the project has arranged vocational training to the beneficiaries based on their interests. </a:t>
            </a:r>
            <a:endParaRPr lang="en-CA" dirty="0" smtClean="0">
              <a:latin typeface="Times New Roman"/>
              <a:ea typeface="Calibri"/>
              <a:cs typeface="Times New Roman"/>
            </a:endParaRPr>
          </a:p>
          <a:p>
            <a:pPr algn="just">
              <a:lnSpc>
                <a:spcPct val="150000"/>
              </a:lnSpc>
              <a:spcAft>
                <a:spcPts val="1000"/>
              </a:spcAft>
            </a:pPr>
            <a:r>
              <a:rPr lang="en-CA" dirty="0" smtClean="0">
                <a:latin typeface="Times New Roman"/>
                <a:ea typeface="Calibri"/>
                <a:cs typeface="Times New Roman"/>
              </a:rPr>
              <a:t>The </a:t>
            </a:r>
            <a:r>
              <a:rPr lang="en-CA" dirty="0">
                <a:latin typeface="Times New Roman"/>
                <a:ea typeface="Calibri"/>
                <a:cs typeface="Times New Roman"/>
              </a:rPr>
              <a:t>beneficiaries were enquired to notify their area of interest for vocational training and they were enrolled on different areas such as barber, sewing clothes, driving licence, working in garages, pity trade, soap and detergent production, poultry farm and working on urban solid waste disposal. </a:t>
            </a:r>
            <a:endParaRPr lang="en-CA" dirty="0" smtClean="0">
              <a:latin typeface="Times New Roman"/>
              <a:ea typeface="Calibri"/>
              <a:cs typeface="Times New Roman"/>
            </a:endParaRPr>
          </a:p>
          <a:p>
            <a:pPr algn="just">
              <a:lnSpc>
                <a:spcPct val="150000"/>
              </a:lnSpc>
              <a:spcAft>
                <a:spcPts val="1000"/>
              </a:spcAft>
            </a:pPr>
            <a:r>
              <a:rPr lang="en-CA" dirty="0" smtClean="0">
                <a:latin typeface="Times New Roman"/>
                <a:ea typeface="Calibri"/>
                <a:cs typeface="Times New Roman"/>
              </a:rPr>
              <a:t>Training </a:t>
            </a:r>
            <a:r>
              <a:rPr lang="en-CA" dirty="0">
                <a:latin typeface="Times New Roman"/>
                <a:ea typeface="Calibri"/>
                <a:cs typeface="Times New Roman"/>
              </a:rPr>
              <a:t>was started in the rehabilitation center on sewing machine on tailoring and on barber. The skilled individual who can work as tailor and barber were also identified from among the beneficiaries in the vocational training.</a:t>
            </a:r>
            <a:endParaRPr lang="en-CA" sz="2000" dirty="0">
              <a:latin typeface="Calibri"/>
              <a:ea typeface="Calibri"/>
              <a:cs typeface="Times New Roman"/>
            </a:endParaRPr>
          </a:p>
          <a:p>
            <a:endParaRPr lang="en-CA" dirty="0"/>
          </a:p>
        </p:txBody>
      </p:sp>
      <p:sp>
        <p:nvSpPr>
          <p:cNvPr id="3" name="Title 2"/>
          <p:cNvSpPr>
            <a:spLocks noGrp="1"/>
          </p:cNvSpPr>
          <p:nvPr>
            <p:ph type="title"/>
          </p:nvPr>
        </p:nvSpPr>
        <p:spPr/>
        <p:txBody>
          <a:bodyPr/>
          <a:lstStyle/>
          <a:p>
            <a:r>
              <a:rPr lang="en-CA" dirty="0" smtClean="0"/>
              <a:t>Entrepreneurship training </a:t>
            </a:r>
            <a:endParaRPr lang="en-CA" dirty="0"/>
          </a:p>
        </p:txBody>
      </p:sp>
    </p:spTree>
    <p:extLst>
      <p:ext uri="{BB962C8B-B14F-4D97-AF65-F5344CB8AC3E}">
        <p14:creationId xmlns:p14="http://schemas.microsoft.com/office/powerpoint/2010/main" xmlns="" val="3314356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420888"/>
            <a:ext cx="8568951" cy="3960440"/>
          </a:xfrm>
        </p:spPr>
        <p:txBody>
          <a:bodyPr/>
          <a:lstStyle/>
          <a:p>
            <a:endParaRPr lang="en-CA" dirty="0"/>
          </a:p>
        </p:txBody>
      </p:sp>
      <p:sp>
        <p:nvSpPr>
          <p:cNvPr id="3" name="Title 2"/>
          <p:cNvSpPr>
            <a:spLocks noGrp="1"/>
          </p:cNvSpPr>
          <p:nvPr>
            <p:ph type="title"/>
          </p:nvPr>
        </p:nvSpPr>
        <p:spPr/>
        <p:txBody>
          <a:bodyPr/>
          <a:lstStyle/>
          <a:p>
            <a:r>
              <a:rPr lang="en-CA" dirty="0" smtClean="0"/>
              <a:t>Conti…</a:t>
            </a:r>
            <a:endParaRPr lang="en-CA" dirty="0"/>
          </a:p>
        </p:txBody>
      </p:sp>
      <p:sp>
        <p:nvSpPr>
          <p:cNvPr id="4" name="Rectangle 3"/>
          <p:cNvSpPr/>
          <p:nvPr/>
        </p:nvSpPr>
        <p:spPr>
          <a:xfrm>
            <a:off x="323528" y="2420888"/>
            <a:ext cx="4248472" cy="4104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F:\selactive activitise for baner\IMG_20210819_17242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492896"/>
            <a:ext cx="4248472" cy="4032448"/>
          </a:xfrm>
          <a:prstGeom prst="rect">
            <a:avLst/>
          </a:prstGeom>
          <a:noFill/>
          <a:ln>
            <a:noFill/>
          </a:ln>
        </p:spPr>
      </p:pic>
      <p:sp>
        <p:nvSpPr>
          <p:cNvPr id="6" name="Rectangle 5"/>
          <p:cNvSpPr/>
          <p:nvPr/>
        </p:nvSpPr>
        <p:spPr>
          <a:xfrm>
            <a:off x="4644008" y="2420888"/>
            <a:ext cx="4248472" cy="4104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F:\selactive activitise for baner\20210731_094429.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2420889"/>
            <a:ext cx="4248472" cy="3960440"/>
          </a:xfrm>
          <a:prstGeom prst="rect">
            <a:avLst/>
          </a:prstGeom>
          <a:noFill/>
          <a:ln>
            <a:noFill/>
          </a:ln>
        </p:spPr>
      </p:pic>
      <p:sp>
        <p:nvSpPr>
          <p:cNvPr id="8" name="Rounded Rectangle 7"/>
          <p:cNvSpPr/>
          <p:nvPr/>
        </p:nvSpPr>
        <p:spPr>
          <a:xfrm>
            <a:off x="323528" y="6381329"/>
            <a:ext cx="8568952" cy="415968"/>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CA" sz="1100" b="1" i="1" u="none" strike="noStrike" kern="0" cap="none" spc="0" normalizeH="0" baseline="0" noProof="0">
                <a:ln>
                  <a:noFill/>
                </a:ln>
                <a:solidFill>
                  <a:sysClr val="windowText" lastClr="000000"/>
                </a:solidFill>
                <a:effectLst/>
                <a:uLnTx/>
                <a:uFillTx/>
                <a:latin typeface="Times New Roman"/>
                <a:ea typeface="Calibri"/>
                <a:cs typeface="Times New Roman"/>
              </a:rPr>
              <a:t>Demonstration of hair cutting and sewing clothes in the R centre</a:t>
            </a:r>
            <a:endParaRPr kumimoji="0" lang="en-CA"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xmlns="" val="8438213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204864"/>
            <a:ext cx="8136903" cy="4104456"/>
          </a:xfrm>
        </p:spPr>
        <p:txBody>
          <a:bodyPr/>
          <a:lstStyle/>
          <a:p>
            <a:r>
              <a:rPr lang="en-CA" dirty="0" smtClean="0"/>
              <a:t>Price escalation and discrepancy of budget between the actual current market and the allocated one  to afford food supply and other services packages to the expected standards  </a:t>
            </a:r>
          </a:p>
          <a:p>
            <a:r>
              <a:rPr lang="en-CA" dirty="0" smtClean="0"/>
              <a:t>Over expectation of beneficiaries </a:t>
            </a:r>
          </a:p>
          <a:p>
            <a:endParaRPr lang="en-CA" dirty="0"/>
          </a:p>
        </p:txBody>
      </p:sp>
      <p:sp>
        <p:nvSpPr>
          <p:cNvPr id="3" name="Title 2"/>
          <p:cNvSpPr>
            <a:spLocks noGrp="1"/>
          </p:cNvSpPr>
          <p:nvPr>
            <p:ph type="title"/>
          </p:nvPr>
        </p:nvSpPr>
        <p:spPr/>
        <p:txBody>
          <a:bodyPr/>
          <a:lstStyle/>
          <a:p>
            <a:r>
              <a:rPr lang="en-CA" dirty="0" smtClean="0"/>
              <a:t>Challenges </a:t>
            </a:r>
            <a:endParaRPr lang="en-CA" dirty="0"/>
          </a:p>
        </p:txBody>
      </p:sp>
    </p:spTree>
    <p:extLst>
      <p:ext uri="{BB962C8B-B14F-4D97-AF65-F5344CB8AC3E}">
        <p14:creationId xmlns:p14="http://schemas.microsoft.com/office/powerpoint/2010/main" xmlns="" val="4398800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lnSpc>
                <a:spcPct val="150000"/>
              </a:lnSpc>
              <a:spcAft>
                <a:spcPts val="1000"/>
              </a:spcAft>
            </a:pPr>
            <a:r>
              <a:rPr lang="en-CA" sz="2800" dirty="0">
                <a:latin typeface="Times New Roman"/>
                <a:ea typeface="Calibri"/>
                <a:cs typeface="Times New Roman"/>
              </a:rPr>
              <a:t>In order to overcome the problem NLC tried to mobilize additional income for the center from different stakeholders; but none of them contributed what they had promised during the mobilization. </a:t>
            </a:r>
            <a:endParaRPr lang="en-CA" sz="2800" dirty="0" smtClean="0">
              <a:latin typeface="Times New Roman"/>
              <a:ea typeface="Calibri"/>
              <a:cs typeface="Times New Roman"/>
            </a:endParaRPr>
          </a:p>
          <a:p>
            <a:pPr algn="just">
              <a:lnSpc>
                <a:spcPct val="150000"/>
              </a:lnSpc>
              <a:spcAft>
                <a:spcPts val="1000"/>
              </a:spcAft>
            </a:pPr>
            <a:r>
              <a:rPr lang="en-CA" sz="2800" dirty="0" smtClean="0">
                <a:latin typeface="Times New Roman"/>
                <a:ea typeface="Calibri"/>
                <a:cs typeface="Times New Roman"/>
              </a:rPr>
              <a:t>Detail explanation was given on the budget allocated to the beneficiaries at the presence of representative from </a:t>
            </a:r>
            <a:r>
              <a:rPr lang="en-CA" sz="2800" dirty="0" err="1" smtClean="0">
                <a:latin typeface="Times New Roman"/>
                <a:ea typeface="Calibri"/>
                <a:cs typeface="Times New Roman"/>
              </a:rPr>
              <a:t>Adama</a:t>
            </a:r>
            <a:r>
              <a:rPr lang="en-CA" sz="2800" dirty="0" smtClean="0">
                <a:latin typeface="Times New Roman"/>
                <a:ea typeface="Calibri"/>
                <a:cs typeface="Times New Roman"/>
              </a:rPr>
              <a:t> town Labor and Social Affairs. </a:t>
            </a:r>
            <a:endParaRPr lang="en-CA" sz="2400" dirty="0">
              <a:latin typeface="Calibri"/>
              <a:ea typeface="Calibri"/>
              <a:cs typeface="Times New Roman"/>
            </a:endParaRPr>
          </a:p>
          <a:p>
            <a:endParaRPr lang="en-CA" dirty="0"/>
          </a:p>
        </p:txBody>
      </p:sp>
      <p:sp>
        <p:nvSpPr>
          <p:cNvPr id="3" name="Title 2"/>
          <p:cNvSpPr>
            <a:spLocks noGrp="1"/>
          </p:cNvSpPr>
          <p:nvPr>
            <p:ph type="title"/>
          </p:nvPr>
        </p:nvSpPr>
        <p:spPr/>
        <p:txBody>
          <a:bodyPr/>
          <a:lstStyle/>
          <a:p>
            <a:r>
              <a:rPr lang="en-CA" dirty="0" smtClean="0"/>
              <a:t>Possible Solutions </a:t>
            </a:r>
            <a:endParaRPr lang="en-CA" dirty="0"/>
          </a:p>
        </p:txBody>
      </p:sp>
    </p:spTree>
    <p:extLst>
      <p:ext uri="{BB962C8B-B14F-4D97-AF65-F5344CB8AC3E}">
        <p14:creationId xmlns:p14="http://schemas.microsoft.com/office/powerpoint/2010/main" xmlns="" val="19653419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6"/>
            <a:ext cx="7408333" cy="3849878"/>
          </a:xfrm>
        </p:spPr>
        <p:txBody>
          <a:bodyPr>
            <a:normAutofit fontScale="92500" lnSpcReduction="20000"/>
          </a:bodyPr>
          <a:lstStyle/>
          <a:p>
            <a:r>
              <a:rPr lang="en-CA" dirty="0" smtClean="0"/>
              <a:t>Ministry of Labor and Social Affair (</a:t>
            </a:r>
            <a:r>
              <a:rPr lang="en-CA" dirty="0" err="1" smtClean="0"/>
              <a:t>MoLSA</a:t>
            </a:r>
            <a:r>
              <a:rPr lang="en-CA" dirty="0" smtClean="0"/>
              <a:t>)</a:t>
            </a:r>
          </a:p>
          <a:p>
            <a:r>
              <a:rPr lang="en-CA" dirty="0" smtClean="0"/>
              <a:t>Bureau of Labour and Social Affair (</a:t>
            </a:r>
            <a:r>
              <a:rPr lang="en-CA" dirty="0" err="1" smtClean="0"/>
              <a:t>BoLSA</a:t>
            </a:r>
            <a:r>
              <a:rPr lang="en-CA" dirty="0" smtClean="0"/>
              <a:t>)</a:t>
            </a:r>
          </a:p>
          <a:p>
            <a:r>
              <a:rPr lang="en-CA" dirty="0" smtClean="0"/>
              <a:t>Ministry of Finance (</a:t>
            </a:r>
            <a:r>
              <a:rPr lang="en-CA" dirty="0" err="1" smtClean="0"/>
              <a:t>MoF</a:t>
            </a:r>
            <a:r>
              <a:rPr lang="en-CA" dirty="0" smtClean="0"/>
              <a:t>)</a:t>
            </a:r>
          </a:p>
          <a:p>
            <a:r>
              <a:rPr lang="en-CA" dirty="0" smtClean="0"/>
              <a:t>Bureau of Finance and economic cooperation (BFEC)</a:t>
            </a:r>
          </a:p>
          <a:p>
            <a:r>
              <a:rPr lang="en-CA" dirty="0" smtClean="0"/>
              <a:t>Office of labor and Social Affair (OLSA)</a:t>
            </a:r>
          </a:p>
          <a:p>
            <a:r>
              <a:rPr lang="en-CA" dirty="0" smtClean="0"/>
              <a:t>City Administration  </a:t>
            </a:r>
          </a:p>
          <a:p>
            <a:r>
              <a:rPr lang="en-CA" dirty="0" smtClean="0"/>
              <a:t>FBOs and CBOs</a:t>
            </a:r>
          </a:p>
          <a:p>
            <a:r>
              <a:rPr lang="en-CA" dirty="0" smtClean="0"/>
              <a:t>Private Institutes and </a:t>
            </a:r>
          </a:p>
          <a:p>
            <a:r>
              <a:rPr lang="en-CA" dirty="0" smtClean="0"/>
              <a:t>Committed individuals </a:t>
            </a:r>
          </a:p>
          <a:p>
            <a:endParaRPr lang="en-CA" dirty="0" smtClean="0"/>
          </a:p>
        </p:txBody>
      </p:sp>
      <p:sp>
        <p:nvSpPr>
          <p:cNvPr id="2" name="Title 1"/>
          <p:cNvSpPr>
            <a:spLocks noGrp="1"/>
          </p:cNvSpPr>
          <p:nvPr>
            <p:ph type="title"/>
          </p:nvPr>
        </p:nvSpPr>
        <p:spPr/>
        <p:txBody>
          <a:bodyPr>
            <a:noAutofit/>
          </a:bodyPr>
          <a:lstStyle/>
          <a:p>
            <a:r>
              <a:rPr lang="en-CA" sz="4000" b="1" dirty="0">
                <a:solidFill>
                  <a:srgbClr val="006600"/>
                </a:solidFill>
              </a:rPr>
              <a:t>Respective Stakeholders and collaborators </a:t>
            </a:r>
          </a:p>
        </p:txBody>
      </p:sp>
    </p:spTree>
    <p:extLst>
      <p:ext uri="{BB962C8B-B14F-4D97-AF65-F5344CB8AC3E}">
        <p14:creationId xmlns:p14="http://schemas.microsoft.com/office/powerpoint/2010/main" xmlns="" val="4024254736"/>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844824"/>
            <a:ext cx="7804389" cy="4248472"/>
          </a:xfrm>
        </p:spPr>
        <p:txBody>
          <a:bodyPr>
            <a:noAutofit/>
          </a:bodyPr>
          <a:lstStyle/>
          <a:p>
            <a:r>
              <a:rPr lang="en-CA" sz="2800" dirty="0" smtClean="0"/>
              <a:t>NLC will express deep gratitude for all the stakeholders and collaborators who supported us on every aspects </a:t>
            </a:r>
          </a:p>
          <a:p>
            <a:r>
              <a:rPr lang="en-CA" sz="2800" dirty="0" smtClean="0"/>
              <a:t>Separate strive brings little change but little effort in collaboration brings incredible change </a:t>
            </a:r>
          </a:p>
          <a:p>
            <a:r>
              <a:rPr lang="en-CA" sz="2800" dirty="0" smtClean="0"/>
              <a:t>We believe in partnership and welcome any one who is willing to join us  to rescue generation </a:t>
            </a:r>
            <a:endParaRPr lang="en-CA" sz="2800" dirty="0"/>
          </a:p>
        </p:txBody>
      </p:sp>
      <p:sp>
        <p:nvSpPr>
          <p:cNvPr id="2" name="Title 1"/>
          <p:cNvSpPr>
            <a:spLocks noGrp="1"/>
          </p:cNvSpPr>
          <p:nvPr>
            <p:ph type="title"/>
          </p:nvPr>
        </p:nvSpPr>
        <p:spPr/>
        <p:txBody>
          <a:bodyPr>
            <a:normAutofit/>
          </a:bodyPr>
          <a:lstStyle/>
          <a:p>
            <a:r>
              <a:rPr lang="en-CA" sz="4000" b="1" dirty="0" smtClean="0">
                <a:solidFill>
                  <a:srgbClr val="006600"/>
                </a:solidFill>
              </a:rPr>
              <a:t>Conclusion </a:t>
            </a:r>
            <a:endParaRPr lang="en-CA" sz="4000" b="1" dirty="0">
              <a:solidFill>
                <a:srgbClr val="006600"/>
              </a:solidFill>
            </a:endParaRPr>
          </a:p>
        </p:txBody>
      </p:sp>
    </p:spTree>
    <p:extLst>
      <p:ext uri="{BB962C8B-B14F-4D97-AF65-F5344CB8AC3E}">
        <p14:creationId xmlns:p14="http://schemas.microsoft.com/office/powerpoint/2010/main" xmlns="" val="15845009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2492896"/>
            <a:ext cx="8136904" cy="3888432"/>
          </a:xfrm>
        </p:spPr>
        <p:txBody>
          <a:bodyPr>
            <a:normAutofit fontScale="85000" lnSpcReduction="20000"/>
          </a:bodyPr>
          <a:lstStyle/>
          <a:p>
            <a:r>
              <a:rPr lang="en-US" dirty="0"/>
              <a:t>Provided awareness for the community and parents of street children and children with disabilities </a:t>
            </a:r>
          </a:p>
          <a:p>
            <a:r>
              <a:rPr lang="en-US" dirty="0" smtClean="0"/>
              <a:t>NLC had received 5o street children in to the rehabilitation center under Urban Destitute Support Project </a:t>
            </a:r>
          </a:p>
          <a:p>
            <a:r>
              <a:rPr lang="en-US" dirty="0" smtClean="0"/>
              <a:t>Provided Psychosocial, education and health services to the target beneficiaries </a:t>
            </a:r>
          </a:p>
          <a:p>
            <a:r>
              <a:rPr lang="en-US" dirty="0" smtClean="0">
                <a:solidFill>
                  <a:srgbClr val="FF0000"/>
                </a:solidFill>
              </a:rPr>
              <a:t>Provided seed money  as revolving fund for IGA </a:t>
            </a:r>
          </a:p>
          <a:p>
            <a:r>
              <a:rPr lang="en-US" dirty="0" smtClean="0"/>
              <a:t>Some of them attended vocational training and employed </a:t>
            </a:r>
          </a:p>
          <a:p>
            <a:r>
              <a:rPr lang="en-US" dirty="0" smtClean="0"/>
              <a:t>Some of the street children were Reintegrated and reunified with their parents  </a:t>
            </a:r>
            <a:endParaRPr lang="en-US" dirty="0"/>
          </a:p>
          <a:p>
            <a:endParaRPr lang="en-CA" dirty="0"/>
          </a:p>
        </p:txBody>
      </p:sp>
      <p:sp>
        <p:nvSpPr>
          <p:cNvPr id="2" name="Title 1"/>
          <p:cNvSpPr>
            <a:spLocks noGrp="1"/>
          </p:cNvSpPr>
          <p:nvPr>
            <p:ph type="title"/>
          </p:nvPr>
        </p:nvSpPr>
        <p:spPr/>
        <p:txBody>
          <a:bodyPr>
            <a:normAutofit fontScale="90000"/>
          </a:bodyPr>
          <a:lstStyle/>
          <a:p>
            <a:r>
              <a:rPr lang="en-CA" sz="4000" b="1" dirty="0" smtClean="0">
                <a:solidFill>
                  <a:srgbClr val="006600"/>
                </a:solidFill>
              </a:rPr>
              <a:t>Previous accomplishment with regard to UDSP </a:t>
            </a:r>
            <a:endParaRPr lang="en-CA" sz="4000" b="1" dirty="0">
              <a:solidFill>
                <a:srgbClr val="006600"/>
              </a:solidFill>
            </a:endParaRPr>
          </a:p>
        </p:txBody>
      </p:sp>
    </p:spTree>
    <p:extLst>
      <p:ext uri="{BB962C8B-B14F-4D97-AF65-F5344CB8AC3E}">
        <p14:creationId xmlns:p14="http://schemas.microsoft.com/office/powerpoint/2010/main" xmlns="" val="2178707159"/>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8162" y="2967335"/>
            <a:ext cx="392767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Galatoomaa</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88344150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7" y="2276872"/>
            <a:ext cx="7524824" cy="3849291"/>
          </a:xfrm>
        </p:spPr>
        <p:txBody>
          <a:bodyPr>
            <a:normAutofit fontScale="92500" lnSpcReduction="20000"/>
          </a:bodyPr>
          <a:lstStyle/>
          <a:p>
            <a:pPr marL="783771" lvl="1" indent="-326571">
              <a:spcBef>
                <a:spcPts val="700"/>
              </a:spcBef>
              <a:buClrTx/>
              <a:buFont typeface="Arial"/>
              <a:buChar char="–"/>
            </a:pPr>
            <a:r>
              <a:rPr lang="en-US" sz="3400" kern="0" dirty="0">
                <a:solidFill>
                  <a:srgbClr val="000000"/>
                </a:solidFill>
                <a:latin typeface="Calibri"/>
                <a:cs typeface="Calibri"/>
                <a:sym typeface="Calibri"/>
              </a:rPr>
              <a:t>Outreach services to children on the street </a:t>
            </a:r>
          </a:p>
          <a:p>
            <a:pPr marL="783771" lvl="1" indent="-326571">
              <a:spcBef>
                <a:spcPts val="700"/>
              </a:spcBef>
              <a:buClrTx/>
              <a:buFont typeface="Arial"/>
              <a:buChar char="–"/>
            </a:pPr>
            <a:r>
              <a:rPr lang="en-US" sz="3400" kern="0" dirty="0">
                <a:solidFill>
                  <a:srgbClr val="000000"/>
                </a:solidFill>
                <a:latin typeface="Calibri"/>
                <a:cs typeface="Calibri"/>
                <a:sym typeface="Calibri"/>
              </a:rPr>
              <a:t>Temporary </a:t>
            </a:r>
            <a:r>
              <a:rPr lang="en-US" sz="3400" kern="0" dirty="0" smtClean="0">
                <a:solidFill>
                  <a:srgbClr val="000000"/>
                </a:solidFill>
                <a:latin typeface="Calibri"/>
                <a:cs typeface="Calibri"/>
                <a:sym typeface="Calibri"/>
              </a:rPr>
              <a:t>shelter of </a:t>
            </a:r>
            <a:r>
              <a:rPr lang="en-US" sz="3400" kern="0" dirty="0">
                <a:solidFill>
                  <a:srgbClr val="000000"/>
                </a:solidFill>
                <a:latin typeface="Calibri"/>
                <a:cs typeface="Calibri"/>
                <a:sym typeface="Calibri"/>
              </a:rPr>
              <a:t>full time, i.e., with sleeping facilities; </a:t>
            </a:r>
          </a:p>
          <a:p>
            <a:pPr marL="783771" lvl="1" indent="-326571">
              <a:spcBef>
                <a:spcPts val="700"/>
              </a:spcBef>
              <a:buClrTx/>
              <a:buFont typeface="Arial"/>
              <a:buChar char="–"/>
            </a:pPr>
            <a:r>
              <a:rPr lang="en-US" sz="3400" kern="0" dirty="0">
                <a:solidFill>
                  <a:srgbClr val="000000"/>
                </a:solidFill>
                <a:latin typeface="Calibri"/>
                <a:cs typeface="Calibri"/>
                <a:sym typeface="Calibri"/>
              </a:rPr>
              <a:t>Temporary home services such as lockers, meals, etc. </a:t>
            </a:r>
          </a:p>
          <a:p>
            <a:pPr marL="783771" lvl="1" indent="-326571">
              <a:spcBef>
                <a:spcPts val="700"/>
              </a:spcBef>
              <a:buClrTx/>
              <a:buFont typeface="Arial"/>
              <a:buChar char="–"/>
            </a:pPr>
            <a:r>
              <a:rPr lang="en-US" sz="3400" kern="0" dirty="0">
                <a:solidFill>
                  <a:srgbClr val="000000"/>
                </a:solidFill>
                <a:latin typeface="Calibri"/>
                <a:cs typeface="Calibri"/>
                <a:sym typeface="Calibri"/>
              </a:rPr>
              <a:t>Health and hygiene services (showers, toilets, basic health care, etc.) </a:t>
            </a:r>
          </a:p>
          <a:p>
            <a:pPr marL="783771" lvl="1" indent="-326571">
              <a:spcBef>
                <a:spcPts val="700"/>
              </a:spcBef>
              <a:buClrTx/>
              <a:buFont typeface="Arial"/>
              <a:buChar char="–"/>
            </a:pPr>
            <a:r>
              <a:rPr lang="en-US" sz="3400" kern="0" dirty="0">
                <a:solidFill>
                  <a:srgbClr val="000000"/>
                </a:solidFill>
                <a:latin typeface="Calibri"/>
                <a:cs typeface="Calibri"/>
                <a:sym typeface="Calibri"/>
              </a:rPr>
              <a:t>Sport, cultural, artistic and play activities </a:t>
            </a:r>
          </a:p>
          <a:p>
            <a:pPr marL="457200" lvl="1" indent="0" algn="just">
              <a:spcBef>
                <a:spcPts val="0"/>
              </a:spcBef>
              <a:buClrTx/>
              <a:buNone/>
              <a:defRPr sz="2800">
                <a:latin typeface="Arial"/>
                <a:ea typeface="Arial"/>
                <a:cs typeface="Arial"/>
                <a:sym typeface="Arial"/>
              </a:defRPr>
            </a:pPr>
            <a:endParaRPr lang="en-US" sz="3400" kern="0" dirty="0">
              <a:solidFill>
                <a:srgbClr val="000000"/>
              </a:solidFill>
              <a:latin typeface="Arial"/>
              <a:cs typeface="Arial"/>
              <a:sym typeface="Arial"/>
            </a:endParaRPr>
          </a:p>
          <a:p>
            <a:endParaRPr lang="en-CA" dirty="0"/>
          </a:p>
        </p:txBody>
      </p:sp>
      <p:sp>
        <p:nvSpPr>
          <p:cNvPr id="3" name="Title 2"/>
          <p:cNvSpPr>
            <a:spLocks noGrp="1"/>
          </p:cNvSpPr>
          <p:nvPr>
            <p:ph type="title"/>
          </p:nvPr>
        </p:nvSpPr>
        <p:spPr/>
        <p:txBody>
          <a:bodyPr/>
          <a:lstStyle/>
          <a:p>
            <a:r>
              <a:rPr lang="en-US" b="1" dirty="0" smtClean="0">
                <a:solidFill>
                  <a:schemeClr val="tx1"/>
                </a:solidFill>
              </a:rPr>
              <a:t>Types of service provided</a:t>
            </a:r>
            <a:endParaRPr lang="en-CA" b="1" dirty="0">
              <a:solidFill>
                <a:schemeClr val="tx1"/>
              </a:solidFill>
            </a:endParaRPr>
          </a:p>
        </p:txBody>
      </p:sp>
    </p:spTree>
    <p:extLst>
      <p:ext uri="{BB962C8B-B14F-4D97-AF65-F5344CB8AC3E}">
        <p14:creationId xmlns:p14="http://schemas.microsoft.com/office/powerpoint/2010/main" xmlns="" val="1347888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lvl="1" indent="-457200">
              <a:spcBef>
                <a:spcPts val="1000"/>
              </a:spcBef>
              <a:buClrTx/>
              <a:buFont typeface="Arial"/>
              <a:buChar char="–"/>
            </a:pPr>
            <a:r>
              <a:rPr lang="en-US" sz="3200" kern="0" dirty="0">
                <a:solidFill>
                  <a:srgbClr val="000000"/>
                </a:solidFill>
                <a:latin typeface="Calibri"/>
                <a:cs typeface="Calibri"/>
                <a:sym typeface="Calibri"/>
              </a:rPr>
              <a:t>Life skills training as per the life skill training development guideline and modules . </a:t>
            </a:r>
          </a:p>
          <a:p>
            <a:pPr marL="457200" lvl="1" indent="-457200">
              <a:spcBef>
                <a:spcPts val="1000"/>
              </a:spcBef>
              <a:buClrTx/>
              <a:buFont typeface="Arial"/>
              <a:buChar char="–"/>
            </a:pPr>
            <a:r>
              <a:rPr lang="en-US" sz="3200" kern="0" dirty="0">
                <a:solidFill>
                  <a:srgbClr val="000000"/>
                </a:solidFill>
                <a:latin typeface="Calibri"/>
                <a:cs typeface="Calibri"/>
                <a:sym typeface="Calibri"/>
              </a:rPr>
              <a:t>Educational and training services </a:t>
            </a:r>
          </a:p>
          <a:p>
            <a:pPr marL="457200" lvl="1" indent="-457200">
              <a:spcBef>
                <a:spcPts val="1000"/>
              </a:spcBef>
              <a:buClrTx/>
              <a:buFont typeface="Arial"/>
              <a:buChar char="–"/>
            </a:pPr>
            <a:r>
              <a:rPr lang="en-US" sz="3200" kern="0" dirty="0">
                <a:solidFill>
                  <a:srgbClr val="000000"/>
                </a:solidFill>
                <a:latin typeface="Calibri"/>
                <a:cs typeface="Calibri"/>
                <a:sym typeface="Calibri"/>
              </a:rPr>
              <a:t>Counselling services /social and psychological support</a:t>
            </a:r>
          </a:p>
          <a:p>
            <a:pPr marL="457200" lvl="1" indent="-457200">
              <a:spcBef>
                <a:spcPts val="1000"/>
              </a:spcBef>
              <a:buClrTx/>
              <a:buFont typeface="Arial"/>
              <a:buChar char="–"/>
            </a:pPr>
            <a:r>
              <a:rPr lang="en-US" sz="3200" kern="0" dirty="0">
                <a:solidFill>
                  <a:srgbClr val="000000"/>
                </a:solidFill>
                <a:latin typeface="Calibri"/>
                <a:cs typeface="Calibri"/>
                <a:sym typeface="Calibri"/>
              </a:rPr>
              <a:t>Health services including health education  </a:t>
            </a:r>
          </a:p>
          <a:p>
            <a:pPr marL="457200" lvl="1" indent="-457200">
              <a:spcBef>
                <a:spcPts val="1000"/>
              </a:spcBef>
              <a:buClrTx/>
              <a:buFont typeface="Arial"/>
              <a:buChar char="–"/>
            </a:pPr>
            <a:r>
              <a:rPr lang="en-US" sz="3200" kern="0" dirty="0">
                <a:solidFill>
                  <a:srgbClr val="000000"/>
                </a:solidFill>
                <a:latin typeface="Calibri"/>
                <a:cs typeface="Calibri"/>
                <a:sym typeface="Calibri"/>
              </a:rPr>
              <a:t>Family reunification and support as per the family reunification guideline </a:t>
            </a:r>
          </a:p>
        </p:txBody>
      </p:sp>
      <p:sp>
        <p:nvSpPr>
          <p:cNvPr id="3" name="Title 2"/>
          <p:cNvSpPr>
            <a:spLocks noGrp="1"/>
          </p:cNvSpPr>
          <p:nvPr>
            <p:ph type="title"/>
          </p:nvPr>
        </p:nvSpPr>
        <p:spPr/>
        <p:txBody>
          <a:bodyPr/>
          <a:lstStyle/>
          <a:p>
            <a:r>
              <a:rPr lang="en-US" b="1" dirty="0" smtClean="0">
                <a:solidFill>
                  <a:schemeClr val="tx1"/>
                </a:solidFill>
              </a:rPr>
              <a:t>Conti…</a:t>
            </a:r>
            <a:endParaRPr lang="en-CA" b="1" dirty="0">
              <a:solidFill>
                <a:schemeClr val="tx1"/>
              </a:solidFill>
            </a:endParaRPr>
          </a:p>
        </p:txBody>
      </p:sp>
    </p:spTree>
    <p:extLst>
      <p:ext uri="{BB962C8B-B14F-4D97-AF65-F5344CB8AC3E}">
        <p14:creationId xmlns:p14="http://schemas.microsoft.com/office/powerpoint/2010/main" xmlns="" val="33021584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7704</TotalTime>
  <Words>2376</Words>
  <Application>Microsoft Office PowerPoint</Application>
  <PresentationFormat>On-screen Show (4:3)</PresentationFormat>
  <Paragraphs>323</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Concourse</vt:lpstr>
      <vt:lpstr>New Life for Community   Urban Destitute Support project progress to date </vt:lpstr>
      <vt:lpstr>Presentation out line </vt:lpstr>
      <vt:lpstr>Background </vt:lpstr>
      <vt:lpstr>Vision of the NLC </vt:lpstr>
      <vt:lpstr>Overall goal of the NLC</vt:lpstr>
      <vt:lpstr>Targeted beneficiaries </vt:lpstr>
      <vt:lpstr>Previous accomplishment with regard to UDSP </vt:lpstr>
      <vt:lpstr>Types of service provided</vt:lpstr>
      <vt:lpstr>Conti…</vt:lpstr>
      <vt:lpstr>Psychosocial support provided  </vt:lpstr>
      <vt:lpstr>Exit Strategy</vt:lpstr>
      <vt:lpstr>Exit strategy</vt:lpstr>
      <vt:lpstr>Few Pictures which indicate previous accomplishment  </vt:lpstr>
      <vt:lpstr>Shaved their hair </vt:lpstr>
      <vt:lpstr>The Children in dining room</vt:lpstr>
      <vt:lpstr>When they were entered in the rehabilitation center  </vt:lpstr>
      <vt:lpstr>Physical exercise </vt:lpstr>
      <vt:lpstr>Street Children addressed in First round</vt:lpstr>
      <vt:lpstr>Part of the street children who attended training and employed in Bekas Chemicals factory</vt:lpstr>
      <vt:lpstr>Urban Destitute Support Project </vt:lpstr>
      <vt:lpstr>Objective of the Project </vt:lpstr>
      <vt:lpstr>Beneficiary Category </vt:lpstr>
      <vt:lpstr>Scope of Services to be provided</vt:lpstr>
      <vt:lpstr>Services</vt:lpstr>
      <vt:lpstr>Services</vt:lpstr>
      <vt:lpstr>Strategies </vt:lpstr>
      <vt:lpstr>Implementation life Span </vt:lpstr>
      <vt:lpstr>Activities accomplished to date</vt:lpstr>
      <vt:lpstr>Rehabilitation Center </vt:lpstr>
      <vt:lpstr>Contact at their living area on the street</vt:lpstr>
      <vt:lpstr>Other areas used for target contact </vt:lpstr>
      <vt:lpstr>Beneficiary screening and enrollment </vt:lpstr>
      <vt:lpstr>Beneficiary screening and enrollment </vt:lpstr>
      <vt:lpstr>Beneficiary profile</vt:lpstr>
      <vt:lpstr>Conti…</vt:lpstr>
      <vt:lpstr>They engaged on green legacy</vt:lpstr>
      <vt:lpstr>Conti…</vt:lpstr>
      <vt:lpstr>Slide 38</vt:lpstr>
      <vt:lpstr>Conti…</vt:lpstr>
      <vt:lpstr>Conducted project launch </vt:lpstr>
      <vt:lpstr>Participants on project launch</vt:lpstr>
      <vt:lpstr>Participants of the project launch</vt:lpstr>
      <vt:lpstr>While leading the discussion after presentation</vt:lpstr>
      <vt:lpstr>Distribution of Clothing, mattress and night wear </vt:lpstr>
      <vt:lpstr>Conti…</vt:lpstr>
      <vt:lpstr>After wearing the clothing in the center </vt:lpstr>
      <vt:lpstr>Under 18 beneficiaries</vt:lpstr>
      <vt:lpstr>Conti…</vt:lpstr>
      <vt:lpstr>Nutritional support </vt:lpstr>
      <vt:lpstr>Health care services</vt:lpstr>
      <vt:lpstr>Conti…</vt:lpstr>
      <vt:lpstr>Conti…</vt:lpstr>
      <vt:lpstr>Blood donation </vt:lpstr>
      <vt:lpstr>Psychosocial support </vt:lpstr>
      <vt:lpstr>Cont…</vt:lpstr>
      <vt:lpstr>Life skill training </vt:lpstr>
      <vt:lpstr>Training Content </vt:lpstr>
      <vt:lpstr>Conti…</vt:lpstr>
      <vt:lpstr>Life skill training </vt:lpstr>
      <vt:lpstr>Conti….</vt:lpstr>
      <vt:lpstr>Media and recreation </vt:lpstr>
      <vt:lpstr>Beneficiaries involve on recreation </vt:lpstr>
      <vt:lpstr>Reintegration </vt:lpstr>
      <vt:lpstr>Entrepreneurship training </vt:lpstr>
      <vt:lpstr>Conti…</vt:lpstr>
      <vt:lpstr>Challenges </vt:lpstr>
      <vt:lpstr>Possible Solutions </vt:lpstr>
      <vt:lpstr>Respective Stakeholders and collaborators </vt:lpstr>
      <vt:lpstr>Conclusion </vt:lpstr>
      <vt:lpstr>Slide 70</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Life for Community  Launching Urban destitute Support project</dc:title>
  <dc:creator>GEMECHIS</dc:creator>
  <cp:lastModifiedBy>Meheret</cp:lastModifiedBy>
  <cp:revision>104</cp:revision>
  <dcterms:created xsi:type="dcterms:W3CDTF">2021-07-16T12:01:17Z</dcterms:created>
  <dcterms:modified xsi:type="dcterms:W3CDTF">2021-09-29T08:05:36Z</dcterms:modified>
</cp:coreProperties>
</file>